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ca Coder" charset="1" panose="020B0509020502020204"/>
      <p:regular r:id="rId10"/>
    </p:embeddedFont>
    <p:embeddedFont>
      <p:font typeface="Anca Coder Bold" charset="1" panose="020B0809020502020204"/>
      <p:regular r:id="rId11"/>
    </p:embeddedFont>
    <p:embeddedFont>
      <p:font typeface="Anca Coder Italics" charset="1" panose="020B0509020502020204"/>
      <p:regular r:id="rId12"/>
    </p:embeddedFont>
    <p:embeddedFont>
      <p:font typeface="Anca Coder Bold Italics" charset="1" panose="020B08090205020202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Poppins" charset="1" panose="00000500000000000000"/>
      <p:regular r:id="rId20"/>
    </p:embeddedFont>
    <p:embeddedFont>
      <p:font typeface="Poppins Bold" charset="1" panose="00000800000000000000"/>
      <p:regular r:id="rId21"/>
    </p:embeddedFont>
    <p:embeddedFont>
      <p:font typeface="Poppins Italics" charset="1" panose="00000500000000000000"/>
      <p:regular r:id="rId22"/>
    </p:embeddedFont>
    <p:embeddedFont>
      <p:font typeface="Poppins Bold Italics" charset="1" panose="00000800000000000000"/>
      <p:regular r:id="rId23"/>
    </p:embeddedFont>
    <p:embeddedFont>
      <p:font typeface="Poppins Thin" charset="1" panose="00000300000000000000"/>
      <p:regular r:id="rId24"/>
    </p:embeddedFont>
    <p:embeddedFont>
      <p:font typeface="Poppins Thin Italics" charset="1" panose="00000300000000000000"/>
      <p:regular r:id="rId25"/>
    </p:embeddedFont>
    <p:embeddedFont>
      <p:font typeface="Poppins Extra-Light" charset="1" panose="00000300000000000000"/>
      <p:regular r:id="rId26"/>
    </p:embeddedFont>
    <p:embeddedFont>
      <p:font typeface="Poppins Extra-Light Italics" charset="1" panose="00000300000000000000"/>
      <p:regular r:id="rId27"/>
    </p:embeddedFont>
    <p:embeddedFont>
      <p:font typeface="Poppins Light" charset="1" panose="00000400000000000000"/>
      <p:regular r:id="rId28"/>
    </p:embeddedFont>
    <p:embeddedFont>
      <p:font typeface="Poppins Light Italics" charset="1" panose="00000400000000000000"/>
      <p:regular r:id="rId29"/>
    </p:embeddedFont>
    <p:embeddedFont>
      <p:font typeface="Poppins Medium" charset="1" panose="00000600000000000000"/>
      <p:regular r:id="rId30"/>
    </p:embeddedFont>
    <p:embeddedFont>
      <p:font typeface="Poppins Medium Italics" charset="1" panose="00000600000000000000"/>
      <p:regular r:id="rId31"/>
    </p:embeddedFont>
    <p:embeddedFont>
      <p:font typeface="Poppins Semi-Bold" charset="1" panose="00000700000000000000"/>
      <p:regular r:id="rId32"/>
    </p:embeddedFont>
    <p:embeddedFont>
      <p:font typeface="Poppins Semi-Bold Italics" charset="1" panose="00000700000000000000"/>
      <p:regular r:id="rId33"/>
    </p:embeddedFont>
    <p:embeddedFont>
      <p:font typeface="Poppins Ultra-Bold" charset="1" panose="00000900000000000000"/>
      <p:regular r:id="rId34"/>
    </p:embeddedFont>
    <p:embeddedFont>
      <p:font typeface="Poppins Ultra-Bold Italics" charset="1" panose="00000900000000000000"/>
      <p:regular r:id="rId35"/>
    </p:embeddedFont>
    <p:embeddedFont>
      <p:font typeface="Poppins Heavy" charset="1" panose="00000A00000000000000"/>
      <p:regular r:id="rId36"/>
    </p:embeddedFont>
    <p:embeddedFont>
      <p:font typeface="Poppins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jpe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jpeg" Type="http://schemas.openxmlformats.org/officeDocument/2006/relationships/image"/><Relationship Id="rId4" Target="../media/image3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jpe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8.jpe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4103080" y="2747199"/>
            <a:ext cx="10239295" cy="5816055"/>
            <a:chOff x="0" y="0"/>
            <a:chExt cx="2696769" cy="1531801"/>
          </a:xfrm>
        </p:grpSpPr>
        <p:sp>
          <p:nvSpPr>
            <p:cNvPr name="Freeform 3" id="3"/>
            <p:cNvSpPr/>
            <p:nvPr/>
          </p:nvSpPr>
          <p:spPr>
            <a:xfrm flipH="false" flipV="false" rot="0">
              <a:off x="0" y="0"/>
              <a:ext cx="2696769" cy="1531800"/>
            </a:xfrm>
            <a:custGeom>
              <a:avLst/>
              <a:gdLst/>
              <a:ahLst/>
              <a:cxnLst/>
              <a:rect r="r" b="b" t="t" l="l"/>
              <a:pathLst>
                <a:path h="1531800" w="2696769">
                  <a:moveTo>
                    <a:pt x="9829" y="0"/>
                  </a:moveTo>
                  <a:lnTo>
                    <a:pt x="2686940" y="0"/>
                  </a:lnTo>
                  <a:cubicBezTo>
                    <a:pt x="2692368" y="0"/>
                    <a:pt x="2696769" y="4401"/>
                    <a:pt x="2696769" y="9829"/>
                  </a:cubicBezTo>
                  <a:lnTo>
                    <a:pt x="2696769" y="1521971"/>
                  </a:lnTo>
                  <a:cubicBezTo>
                    <a:pt x="2696769" y="1527400"/>
                    <a:pt x="2692368" y="1531800"/>
                    <a:pt x="2686940" y="1531800"/>
                  </a:cubicBezTo>
                  <a:lnTo>
                    <a:pt x="9829" y="1531800"/>
                  </a:lnTo>
                  <a:cubicBezTo>
                    <a:pt x="4401" y="1531800"/>
                    <a:pt x="0" y="1527400"/>
                    <a:pt x="0" y="1521971"/>
                  </a:cubicBezTo>
                  <a:lnTo>
                    <a:pt x="0" y="9829"/>
                  </a:lnTo>
                  <a:cubicBezTo>
                    <a:pt x="0" y="4401"/>
                    <a:pt x="4401" y="0"/>
                    <a:pt x="9829" y="0"/>
                  </a:cubicBezTo>
                  <a:close/>
                </a:path>
              </a:pathLst>
            </a:custGeom>
            <a:solidFill>
              <a:srgbClr val="000000">
                <a:alpha val="0"/>
              </a:srgbClr>
            </a:solidFill>
            <a:ln w="66675" cap="sq">
              <a:solidFill>
                <a:srgbClr val="05066D"/>
              </a:solidFill>
              <a:prstDash val="solid"/>
              <a:miter/>
            </a:ln>
          </p:spPr>
        </p:sp>
        <p:sp>
          <p:nvSpPr>
            <p:cNvPr name="TextBox 4" id="4"/>
            <p:cNvSpPr txBox="true"/>
            <p:nvPr/>
          </p:nvSpPr>
          <p:spPr>
            <a:xfrm>
              <a:off x="0" y="-38100"/>
              <a:ext cx="2696769" cy="1569901"/>
            </a:xfrm>
            <a:prstGeom prst="rect">
              <a:avLst/>
            </a:prstGeom>
          </p:spPr>
          <p:txBody>
            <a:bodyPr anchor="ctr" rtlCol="false" tIns="50800" lIns="50800" bIns="50800" rIns="50800"/>
            <a:lstStyle/>
            <a:p>
              <a:pPr algn="ctr">
                <a:lnSpc>
                  <a:spcPts val="3418"/>
                </a:lnSpc>
              </a:pPr>
            </a:p>
          </p:txBody>
        </p:sp>
      </p:grpSp>
      <p:sp>
        <p:nvSpPr>
          <p:cNvPr name="Freeform 5" id="5"/>
          <p:cNvSpPr/>
          <p:nvPr/>
        </p:nvSpPr>
        <p:spPr>
          <a:xfrm flipH="false" flipV="false" rot="0">
            <a:off x="-5041496" y="5143500"/>
            <a:ext cx="11355339" cy="11355339"/>
          </a:xfrm>
          <a:custGeom>
            <a:avLst/>
            <a:gdLst/>
            <a:ahLst/>
            <a:cxnLst/>
            <a:rect r="r" b="b" t="t" l="l"/>
            <a:pathLst>
              <a:path h="11355339" w="11355339">
                <a:moveTo>
                  <a:pt x="0" y="0"/>
                </a:moveTo>
                <a:lnTo>
                  <a:pt x="11355339" y="0"/>
                </a:lnTo>
                <a:lnTo>
                  <a:pt x="11355339" y="11355339"/>
                </a:lnTo>
                <a:lnTo>
                  <a:pt x="0" y="1135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728941" y="-5670511"/>
            <a:ext cx="10814011" cy="10814011"/>
          </a:xfrm>
          <a:custGeom>
            <a:avLst/>
            <a:gdLst/>
            <a:ahLst/>
            <a:cxnLst/>
            <a:rect r="r" b="b" t="t" l="l"/>
            <a:pathLst>
              <a:path h="10814011" w="10814011">
                <a:moveTo>
                  <a:pt x="0" y="0"/>
                </a:moveTo>
                <a:lnTo>
                  <a:pt x="10814011" y="0"/>
                </a:lnTo>
                <a:lnTo>
                  <a:pt x="10814011" y="10814011"/>
                </a:lnTo>
                <a:lnTo>
                  <a:pt x="0" y="108140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5589235" y="7495567"/>
            <a:ext cx="7109530" cy="638016"/>
            <a:chOff x="0" y="0"/>
            <a:chExt cx="1872469" cy="168037"/>
          </a:xfrm>
        </p:grpSpPr>
        <p:sp>
          <p:nvSpPr>
            <p:cNvPr name="Freeform 8" id="8"/>
            <p:cNvSpPr/>
            <p:nvPr/>
          </p:nvSpPr>
          <p:spPr>
            <a:xfrm flipH="false" flipV="false" rot="0">
              <a:off x="0" y="0"/>
              <a:ext cx="1872469" cy="168037"/>
            </a:xfrm>
            <a:custGeom>
              <a:avLst/>
              <a:gdLst/>
              <a:ahLst/>
              <a:cxnLst/>
              <a:rect r="r" b="b" t="t" l="l"/>
              <a:pathLst>
                <a:path h="168037" w="1872469">
                  <a:moveTo>
                    <a:pt x="18512" y="0"/>
                  </a:moveTo>
                  <a:lnTo>
                    <a:pt x="1853957" y="0"/>
                  </a:lnTo>
                  <a:cubicBezTo>
                    <a:pt x="1864181" y="0"/>
                    <a:pt x="1872469" y="8288"/>
                    <a:pt x="1872469" y="18512"/>
                  </a:cubicBezTo>
                  <a:lnTo>
                    <a:pt x="1872469" y="149525"/>
                  </a:lnTo>
                  <a:cubicBezTo>
                    <a:pt x="1872469" y="159749"/>
                    <a:pt x="1864181" y="168037"/>
                    <a:pt x="1853957" y="168037"/>
                  </a:cubicBezTo>
                  <a:lnTo>
                    <a:pt x="18512" y="168037"/>
                  </a:lnTo>
                  <a:cubicBezTo>
                    <a:pt x="8288" y="168037"/>
                    <a:pt x="0" y="159749"/>
                    <a:pt x="0" y="149525"/>
                  </a:cubicBezTo>
                  <a:lnTo>
                    <a:pt x="0" y="18512"/>
                  </a:lnTo>
                  <a:cubicBezTo>
                    <a:pt x="0" y="8288"/>
                    <a:pt x="8288" y="0"/>
                    <a:pt x="18512" y="0"/>
                  </a:cubicBezTo>
                  <a:close/>
                </a:path>
              </a:pathLst>
            </a:custGeom>
            <a:solidFill>
              <a:srgbClr val="05066D"/>
            </a:solidFill>
            <a:ln cap="sq">
              <a:noFill/>
              <a:prstDash val="solid"/>
              <a:miter/>
            </a:ln>
          </p:spPr>
        </p:sp>
        <p:sp>
          <p:nvSpPr>
            <p:cNvPr name="TextBox 9" id="9"/>
            <p:cNvSpPr txBox="true"/>
            <p:nvPr/>
          </p:nvSpPr>
          <p:spPr>
            <a:xfrm>
              <a:off x="0" y="-38100"/>
              <a:ext cx="1872469" cy="206137"/>
            </a:xfrm>
            <a:prstGeom prst="rect">
              <a:avLst/>
            </a:prstGeom>
          </p:spPr>
          <p:txBody>
            <a:bodyPr anchor="ctr" rtlCol="false" tIns="50800" lIns="50800" bIns="50800" rIns="50800"/>
            <a:lstStyle/>
            <a:p>
              <a:pPr algn="ctr">
                <a:lnSpc>
                  <a:spcPts val="3418"/>
                </a:lnSpc>
              </a:pPr>
              <a:r>
                <a:rPr lang="en-US" sz="2441">
                  <a:solidFill>
                    <a:srgbClr val="FFFFFF"/>
                  </a:solidFill>
                  <a:latin typeface="Canva Sans"/>
                </a:rPr>
                <a:t>By Lateefat Tobun &amp; Ibrahim Oshinubi</a:t>
              </a:r>
            </a:p>
          </p:txBody>
        </p:sp>
      </p:grpSp>
      <p:sp>
        <p:nvSpPr>
          <p:cNvPr name="TextBox 10" id="10"/>
          <p:cNvSpPr txBox="true"/>
          <p:nvPr/>
        </p:nvSpPr>
        <p:spPr>
          <a:xfrm rot="0">
            <a:off x="5207540" y="3286418"/>
            <a:ext cx="7872920" cy="4017292"/>
          </a:xfrm>
          <a:prstGeom prst="rect">
            <a:avLst/>
          </a:prstGeom>
        </p:spPr>
        <p:txBody>
          <a:bodyPr anchor="t" rtlCol="false" tIns="0" lIns="0" bIns="0" rIns="0">
            <a:spAutoFit/>
          </a:bodyPr>
          <a:lstStyle/>
          <a:p>
            <a:pPr algn="ctr" marL="0" indent="0" lvl="0">
              <a:lnSpc>
                <a:spcPts val="10400"/>
              </a:lnSpc>
              <a:spcBef>
                <a:spcPct val="0"/>
              </a:spcBef>
            </a:pPr>
            <a:r>
              <a:rPr lang="en-US" sz="8525">
                <a:solidFill>
                  <a:srgbClr val="05066D"/>
                </a:solidFill>
                <a:latin typeface="Poppins Ultra-Bold"/>
              </a:rPr>
              <a:t>Utilizing SQL for Clinical Data Analysis</a:t>
            </a:r>
          </a:p>
        </p:txBody>
      </p:sp>
      <p:sp>
        <p:nvSpPr>
          <p:cNvPr name="TextBox 11" id="11"/>
          <p:cNvSpPr txBox="true"/>
          <p:nvPr/>
        </p:nvSpPr>
        <p:spPr>
          <a:xfrm rot="0">
            <a:off x="657148" y="2040951"/>
            <a:ext cx="1426866" cy="490949"/>
          </a:xfrm>
          <a:prstGeom prst="rect">
            <a:avLst/>
          </a:prstGeom>
        </p:spPr>
        <p:txBody>
          <a:bodyPr anchor="t" rtlCol="false" tIns="0" lIns="0" bIns="0" rIns="0">
            <a:spAutoFit/>
          </a:bodyPr>
          <a:lstStyle/>
          <a:p>
            <a:pPr>
              <a:lnSpc>
                <a:spcPts val="3667"/>
              </a:lnSpc>
            </a:pPr>
            <a:r>
              <a:rPr lang="en-US" sz="3006">
                <a:solidFill>
                  <a:srgbClr val="05066D"/>
                </a:solidFill>
                <a:latin typeface="Poppins Ultra-Bold"/>
              </a:rPr>
              <a:t>DATA</a:t>
            </a:r>
          </a:p>
        </p:txBody>
      </p:sp>
      <p:sp>
        <p:nvSpPr>
          <p:cNvPr name="TextBox 12" id="12"/>
          <p:cNvSpPr txBox="true"/>
          <p:nvPr/>
        </p:nvSpPr>
        <p:spPr>
          <a:xfrm rot="0">
            <a:off x="481040" y="1208024"/>
            <a:ext cx="1779081" cy="1022354"/>
          </a:xfrm>
          <a:prstGeom prst="rect">
            <a:avLst/>
          </a:prstGeom>
        </p:spPr>
        <p:txBody>
          <a:bodyPr anchor="t" rtlCol="false" tIns="0" lIns="0" bIns="0" rIns="0">
            <a:spAutoFit/>
          </a:bodyPr>
          <a:lstStyle/>
          <a:p>
            <a:pPr>
              <a:lnSpc>
                <a:spcPts val="7623"/>
              </a:lnSpc>
            </a:pPr>
            <a:r>
              <a:rPr lang="en-US" sz="6248">
                <a:solidFill>
                  <a:srgbClr val="05066D"/>
                </a:solidFill>
                <a:latin typeface="Poppins Ultra-Bold"/>
              </a:rPr>
              <a:t>NHS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390370" y="5327200"/>
            <a:ext cx="6014582" cy="9214541"/>
          </a:xfrm>
          <a:custGeom>
            <a:avLst/>
            <a:gdLst/>
            <a:ahLst/>
            <a:cxnLst/>
            <a:rect r="r" b="b" t="t" l="l"/>
            <a:pathLst>
              <a:path h="9214541" w="6014582">
                <a:moveTo>
                  <a:pt x="0" y="0"/>
                </a:moveTo>
                <a:lnTo>
                  <a:pt x="6014582" y="0"/>
                </a:lnTo>
                <a:lnTo>
                  <a:pt x="6014582" y="9214542"/>
                </a:lnTo>
                <a:lnTo>
                  <a:pt x="0" y="9214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146029" y="0"/>
            <a:ext cx="6226543" cy="6472632"/>
            <a:chOff x="0" y="0"/>
            <a:chExt cx="6108573" cy="6350000"/>
          </a:xfrm>
        </p:grpSpPr>
        <p:sp>
          <p:nvSpPr>
            <p:cNvPr name="Freeform 4" id="4"/>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4"/>
              <a:stretch>
                <a:fillRect l="-27937" t="0" r="-27937" b="0"/>
              </a:stretch>
            </a:blipFill>
          </p:spPr>
        </p:sp>
      </p:grpSp>
      <p:grpSp>
        <p:nvGrpSpPr>
          <p:cNvPr name="Group 5" id="5"/>
          <p:cNvGrpSpPr/>
          <p:nvPr/>
        </p:nvGrpSpPr>
        <p:grpSpPr>
          <a:xfrm rot="0">
            <a:off x="4528962" y="2471693"/>
            <a:ext cx="290347" cy="29034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5066D"/>
            </a:solidFill>
          </p:spPr>
        </p:sp>
        <p:sp>
          <p:nvSpPr>
            <p:cNvPr name="TextBox 7" id="7"/>
            <p:cNvSpPr txBox="true"/>
            <p:nvPr/>
          </p:nvSpPr>
          <p:spPr>
            <a:xfrm>
              <a:off x="190500" y="133350"/>
              <a:ext cx="431800" cy="488950"/>
            </a:xfrm>
            <a:prstGeom prst="rect">
              <a:avLst/>
            </a:prstGeom>
          </p:spPr>
          <p:txBody>
            <a:bodyPr anchor="ctr" rtlCol="false" tIns="50800" lIns="50800" bIns="50800" rIns="50800"/>
            <a:lstStyle/>
            <a:p>
              <a:pPr algn="ctr">
                <a:lnSpc>
                  <a:spcPts val="3719"/>
                </a:lnSpc>
              </a:pPr>
            </a:p>
          </p:txBody>
        </p:sp>
      </p:grpSp>
      <p:sp>
        <p:nvSpPr>
          <p:cNvPr name="TextBox 8" id="8"/>
          <p:cNvSpPr txBox="true"/>
          <p:nvPr/>
        </p:nvSpPr>
        <p:spPr>
          <a:xfrm rot="0">
            <a:off x="4528962" y="851985"/>
            <a:ext cx="6542876" cy="1402476"/>
          </a:xfrm>
          <a:prstGeom prst="rect">
            <a:avLst/>
          </a:prstGeom>
        </p:spPr>
        <p:txBody>
          <a:bodyPr anchor="t" rtlCol="false" tIns="0" lIns="0" bIns="0" rIns="0">
            <a:spAutoFit/>
          </a:bodyPr>
          <a:lstStyle/>
          <a:p>
            <a:pPr marL="0" indent="0" lvl="0">
              <a:lnSpc>
                <a:spcPts val="10898"/>
              </a:lnSpc>
              <a:spcBef>
                <a:spcPct val="0"/>
              </a:spcBef>
            </a:pPr>
            <a:r>
              <a:rPr lang="en-US" sz="7784">
                <a:solidFill>
                  <a:srgbClr val="05066D"/>
                </a:solidFill>
                <a:latin typeface="Poppins Ultra-Bold"/>
              </a:rPr>
              <a:t>SQL Query</a:t>
            </a:r>
          </a:p>
        </p:txBody>
      </p:sp>
      <p:sp>
        <p:nvSpPr>
          <p:cNvPr name="TextBox 9" id="9"/>
          <p:cNvSpPr txBox="true"/>
          <p:nvPr/>
        </p:nvSpPr>
        <p:spPr>
          <a:xfrm rot="0">
            <a:off x="5103809" y="2424068"/>
            <a:ext cx="7717633" cy="1387761"/>
          </a:xfrm>
          <a:prstGeom prst="rect">
            <a:avLst/>
          </a:prstGeom>
        </p:spPr>
        <p:txBody>
          <a:bodyPr anchor="t" rtlCol="false" tIns="0" lIns="0" bIns="0" rIns="0">
            <a:spAutoFit/>
          </a:bodyPr>
          <a:lstStyle/>
          <a:p>
            <a:pPr>
              <a:lnSpc>
                <a:spcPts val="2854"/>
              </a:lnSpc>
            </a:pPr>
            <a:r>
              <a:rPr lang="en-US" sz="2038">
                <a:solidFill>
                  <a:srgbClr val="05066D"/>
                </a:solidFill>
                <a:latin typeface="Canva Sans Bold"/>
              </a:rPr>
              <a:t>Objective</a:t>
            </a:r>
            <a:r>
              <a:rPr lang="en-US" sz="2038">
                <a:solidFill>
                  <a:srgbClr val="05066D"/>
                </a:solidFill>
                <a:latin typeface="Canva Sans"/>
              </a:rPr>
              <a:t>:</a:t>
            </a:r>
          </a:p>
          <a:p>
            <a:pPr>
              <a:lnSpc>
                <a:spcPts val="2714"/>
              </a:lnSpc>
              <a:spcBef>
                <a:spcPct val="0"/>
              </a:spcBef>
            </a:pPr>
            <a:r>
              <a:rPr lang="en-US" sz="1938">
                <a:solidFill>
                  <a:srgbClr val="05066D"/>
                </a:solidFill>
                <a:latin typeface="Canva Sans"/>
              </a:rPr>
              <a:t>Generate a list of immunocompromised Crohn’s Disease patients for urgent medical advice, based on specific ICD-10 codes (K500, K501, K508, K509)</a:t>
            </a:r>
          </a:p>
        </p:txBody>
      </p:sp>
      <p:grpSp>
        <p:nvGrpSpPr>
          <p:cNvPr name="Group 10" id="10"/>
          <p:cNvGrpSpPr/>
          <p:nvPr/>
        </p:nvGrpSpPr>
        <p:grpSpPr>
          <a:xfrm rot="0">
            <a:off x="4528962" y="4685288"/>
            <a:ext cx="290347" cy="29034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5066D"/>
            </a:solidFill>
          </p:spPr>
        </p:sp>
        <p:sp>
          <p:nvSpPr>
            <p:cNvPr name="TextBox 12" id="12"/>
            <p:cNvSpPr txBox="true"/>
            <p:nvPr/>
          </p:nvSpPr>
          <p:spPr>
            <a:xfrm>
              <a:off x="190500" y="133350"/>
              <a:ext cx="431800" cy="488950"/>
            </a:xfrm>
            <a:prstGeom prst="rect">
              <a:avLst/>
            </a:prstGeom>
          </p:spPr>
          <p:txBody>
            <a:bodyPr anchor="ctr" rtlCol="false" tIns="50800" lIns="50800" bIns="50800" rIns="50800"/>
            <a:lstStyle/>
            <a:p>
              <a:pPr algn="ctr">
                <a:lnSpc>
                  <a:spcPts val="3719"/>
                </a:lnSpc>
              </a:pPr>
            </a:p>
          </p:txBody>
        </p:sp>
      </p:grpSp>
      <p:sp>
        <p:nvSpPr>
          <p:cNvPr name="TextBox 13" id="13"/>
          <p:cNvSpPr txBox="true"/>
          <p:nvPr/>
        </p:nvSpPr>
        <p:spPr>
          <a:xfrm rot="0">
            <a:off x="5103809" y="4428113"/>
            <a:ext cx="9768661" cy="2101763"/>
          </a:xfrm>
          <a:prstGeom prst="rect">
            <a:avLst/>
          </a:prstGeom>
        </p:spPr>
        <p:txBody>
          <a:bodyPr anchor="t" rtlCol="false" tIns="0" lIns="0" bIns="0" rIns="0">
            <a:spAutoFit/>
          </a:bodyPr>
          <a:lstStyle/>
          <a:p>
            <a:pPr>
              <a:lnSpc>
                <a:spcPts val="5096"/>
              </a:lnSpc>
            </a:pPr>
            <a:r>
              <a:rPr lang="en-US" sz="2038">
                <a:solidFill>
                  <a:srgbClr val="05066D"/>
                </a:solidFill>
                <a:latin typeface="Canva Sans Bold"/>
              </a:rPr>
              <a:t>CODE:</a:t>
            </a:r>
          </a:p>
          <a:p>
            <a:pPr>
              <a:lnSpc>
                <a:spcPts val="2877"/>
              </a:lnSpc>
            </a:pPr>
            <a:r>
              <a:rPr lang="en-US" sz="1438">
                <a:solidFill>
                  <a:srgbClr val="FF5757"/>
                </a:solidFill>
                <a:latin typeface="Anca Coder"/>
              </a:rPr>
              <a:t>SELECT * FROM(</a:t>
            </a:r>
          </a:p>
          <a:p>
            <a:pPr>
              <a:lnSpc>
                <a:spcPts val="2877"/>
              </a:lnSpc>
            </a:pPr>
            <a:r>
              <a:rPr lang="en-US" sz="1438">
                <a:solidFill>
                  <a:srgbClr val="FF5757"/>
                </a:solidFill>
                <a:latin typeface="Anca Coder"/>
              </a:rPr>
              <a:t>(INPATIENT_SPELLS JOIN DIAGNOSES ON DIAGNOSES.SPELL_ID = INPATIENT_SPELLS.SPELL_ID)</a:t>
            </a:r>
          </a:p>
          <a:p>
            <a:pPr>
              <a:lnSpc>
                <a:spcPts val="2877"/>
              </a:lnSpc>
            </a:pPr>
            <a:r>
              <a:rPr lang="en-US" sz="1438">
                <a:solidFill>
                  <a:srgbClr val="FF5757"/>
                </a:solidFill>
                <a:latin typeface="Anca Coder"/>
              </a:rPr>
              <a:t>LEFT JOIN PATIENTS ON PATIENTS.PATIENT_ID = INPATIENT_SPELLS.PATIENT_ID)</a:t>
            </a:r>
          </a:p>
          <a:p>
            <a:pPr>
              <a:lnSpc>
                <a:spcPts val="2877"/>
              </a:lnSpc>
            </a:pPr>
            <a:r>
              <a:rPr lang="en-US" sz="1438">
                <a:solidFill>
                  <a:srgbClr val="FF5757"/>
                </a:solidFill>
                <a:latin typeface="Anca Coder"/>
              </a:rPr>
              <a:t>WHERE DIAGNOSES.DIAGNOSIS_CODE IN ('K500', 'K501', 'K508', 'K509');</a:t>
            </a:r>
          </a:p>
        </p:txBody>
      </p:sp>
      <p:grpSp>
        <p:nvGrpSpPr>
          <p:cNvPr name="Group 14" id="14"/>
          <p:cNvGrpSpPr/>
          <p:nvPr/>
        </p:nvGrpSpPr>
        <p:grpSpPr>
          <a:xfrm rot="0">
            <a:off x="4528962" y="7566132"/>
            <a:ext cx="290347" cy="29034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5066D"/>
            </a:solidFill>
          </p:spPr>
        </p:sp>
        <p:sp>
          <p:nvSpPr>
            <p:cNvPr name="TextBox 16" id="16"/>
            <p:cNvSpPr txBox="true"/>
            <p:nvPr/>
          </p:nvSpPr>
          <p:spPr>
            <a:xfrm>
              <a:off x="190500" y="133350"/>
              <a:ext cx="431800" cy="488950"/>
            </a:xfrm>
            <a:prstGeom prst="rect">
              <a:avLst/>
            </a:prstGeom>
          </p:spPr>
          <p:txBody>
            <a:bodyPr anchor="ctr" rtlCol="false" tIns="50800" lIns="50800" bIns="50800" rIns="50800"/>
            <a:lstStyle/>
            <a:p>
              <a:pPr algn="ctr">
                <a:lnSpc>
                  <a:spcPts val="3719"/>
                </a:lnSpc>
              </a:pPr>
            </a:p>
          </p:txBody>
        </p:sp>
      </p:grpSp>
      <p:sp>
        <p:nvSpPr>
          <p:cNvPr name="TextBox 17" id="17"/>
          <p:cNvSpPr txBox="true"/>
          <p:nvPr/>
        </p:nvSpPr>
        <p:spPr>
          <a:xfrm rot="0">
            <a:off x="5103809" y="7537557"/>
            <a:ext cx="8620936" cy="1129951"/>
          </a:xfrm>
          <a:prstGeom prst="rect">
            <a:avLst/>
          </a:prstGeom>
        </p:spPr>
        <p:txBody>
          <a:bodyPr anchor="t" rtlCol="false" tIns="0" lIns="0" bIns="0" rIns="0">
            <a:spAutoFit/>
          </a:bodyPr>
          <a:lstStyle/>
          <a:p>
            <a:pPr>
              <a:lnSpc>
                <a:spcPts val="2294"/>
              </a:lnSpc>
            </a:pPr>
            <a:r>
              <a:rPr lang="en-US" sz="1638">
                <a:solidFill>
                  <a:srgbClr val="05066D"/>
                </a:solidFill>
                <a:latin typeface="Canva Sans Bold"/>
              </a:rPr>
              <a:t>Result</a:t>
            </a:r>
            <a:r>
              <a:rPr lang="en-US" sz="1638">
                <a:solidFill>
                  <a:srgbClr val="05066D"/>
                </a:solidFill>
                <a:latin typeface="Canva Sans"/>
              </a:rPr>
              <a:t>: This query retrieves data of patients diagnosed with Crohn’s Disease, allowing the medical team to identify and advise immunocompromised patients regarding COVID-19 precautions.</a:t>
            </a:r>
          </a:p>
          <a:p>
            <a:pPr>
              <a:lnSpc>
                <a:spcPts val="2294"/>
              </a:lnSpc>
              <a:spcBef>
                <a:spcPct val="0"/>
              </a:spcBef>
            </a:pPr>
          </a:p>
        </p:txBody>
      </p:sp>
      <p:sp>
        <p:nvSpPr>
          <p:cNvPr name="Freeform 18" id="18"/>
          <p:cNvSpPr/>
          <p:nvPr/>
        </p:nvSpPr>
        <p:spPr>
          <a:xfrm flipH="false" flipV="false" rot="0">
            <a:off x="790100" y="289211"/>
            <a:ext cx="3024000" cy="3024000"/>
          </a:xfrm>
          <a:custGeom>
            <a:avLst/>
            <a:gdLst/>
            <a:ahLst/>
            <a:cxnLst/>
            <a:rect r="r" b="b" t="t" l="l"/>
            <a:pathLst>
              <a:path h="3024000" w="3024000">
                <a:moveTo>
                  <a:pt x="0" y="0"/>
                </a:moveTo>
                <a:lnTo>
                  <a:pt x="3024000" y="0"/>
                </a:lnTo>
                <a:lnTo>
                  <a:pt x="3024000" y="3024000"/>
                </a:lnTo>
                <a:lnTo>
                  <a:pt x="0" y="3024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4EEFF">
                <a:alpha val="100000"/>
              </a:srgbClr>
            </a:gs>
            <a:gs pos="100000">
              <a:srgbClr val="B0C5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654310" y="2852870"/>
            <a:ext cx="5982970" cy="6405430"/>
            <a:chOff x="0" y="0"/>
            <a:chExt cx="1575762" cy="1687027"/>
          </a:xfrm>
        </p:grpSpPr>
        <p:sp>
          <p:nvSpPr>
            <p:cNvPr name="Freeform 3" id="3"/>
            <p:cNvSpPr/>
            <p:nvPr/>
          </p:nvSpPr>
          <p:spPr>
            <a:xfrm flipH="false" flipV="false" rot="0">
              <a:off x="0" y="0"/>
              <a:ext cx="1575762" cy="1687027"/>
            </a:xfrm>
            <a:custGeom>
              <a:avLst/>
              <a:gdLst/>
              <a:ahLst/>
              <a:cxnLst/>
              <a:rect r="r" b="b" t="t" l="l"/>
              <a:pathLst>
                <a:path h="1687027" w="1575762">
                  <a:moveTo>
                    <a:pt x="28468" y="0"/>
                  </a:moveTo>
                  <a:lnTo>
                    <a:pt x="1547294" y="0"/>
                  </a:lnTo>
                  <a:cubicBezTo>
                    <a:pt x="1554844" y="0"/>
                    <a:pt x="1562085" y="2999"/>
                    <a:pt x="1567424" y="8338"/>
                  </a:cubicBezTo>
                  <a:cubicBezTo>
                    <a:pt x="1572762" y="13677"/>
                    <a:pt x="1575762" y="20918"/>
                    <a:pt x="1575762" y="28468"/>
                  </a:cubicBezTo>
                  <a:lnTo>
                    <a:pt x="1575762" y="1658559"/>
                  </a:lnTo>
                  <a:cubicBezTo>
                    <a:pt x="1575762" y="1666109"/>
                    <a:pt x="1572762" y="1673350"/>
                    <a:pt x="1567424" y="1678689"/>
                  </a:cubicBezTo>
                  <a:cubicBezTo>
                    <a:pt x="1562085" y="1684028"/>
                    <a:pt x="1554844" y="1687027"/>
                    <a:pt x="1547294" y="1687027"/>
                  </a:cubicBezTo>
                  <a:lnTo>
                    <a:pt x="28468" y="1687027"/>
                  </a:lnTo>
                  <a:cubicBezTo>
                    <a:pt x="20918" y="1687027"/>
                    <a:pt x="13677" y="1684028"/>
                    <a:pt x="8338" y="1678689"/>
                  </a:cubicBezTo>
                  <a:cubicBezTo>
                    <a:pt x="2999" y="1673350"/>
                    <a:pt x="0" y="1666109"/>
                    <a:pt x="0" y="1658559"/>
                  </a:cubicBezTo>
                  <a:lnTo>
                    <a:pt x="0" y="28468"/>
                  </a:lnTo>
                  <a:cubicBezTo>
                    <a:pt x="0" y="20918"/>
                    <a:pt x="2999" y="13677"/>
                    <a:pt x="8338" y="8338"/>
                  </a:cubicBezTo>
                  <a:cubicBezTo>
                    <a:pt x="13677" y="2999"/>
                    <a:pt x="20918" y="0"/>
                    <a:pt x="28468" y="0"/>
                  </a:cubicBezTo>
                  <a:close/>
                </a:path>
              </a:pathLst>
            </a:custGeom>
            <a:solidFill>
              <a:srgbClr val="FFFFFF"/>
            </a:solidFill>
          </p:spPr>
        </p:sp>
        <p:sp>
          <p:nvSpPr>
            <p:cNvPr name="TextBox 4" id="4"/>
            <p:cNvSpPr txBox="true"/>
            <p:nvPr/>
          </p:nvSpPr>
          <p:spPr>
            <a:xfrm>
              <a:off x="0" y="-57150"/>
              <a:ext cx="1575762" cy="1744177"/>
            </a:xfrm>
            <a:prstGeom prst="rect">
              <a:avLst/>
            </a:prstGeom>
          </p:spPr>
          <p:txBody>
            <a:bodyPr anchor="ctr" rtlCol="false" tIns="50800" lIns="50800" bIns="50800" rIns="50800"/>
            <a:lstStyle/>
            <a:p>
              <a:pPr algn="ctr">
                <a:lnSpc>
                  <a:spcPts val="3719"/>
                </a:lnSpc>
              </a:pPr>
            </a:p>
          </p:txBody>
        </p:sp>
      </p:grpSp>
      <p:sp>
        <p:nvSpPr>
          <p:cNvPr name="Freeform 5" id="5"/>
          <p:cNvSpPr/>
          <p:nvPr/>
        </p:nvSpPr>
        <p:spPr>
          <a:xfrm flipH="false" flipV="false" rot="0">
            <a:off x="3007797" y="6476665"/>
            <a:ext cx="5275995" cy="536815"/>
          </a:xfrm>
          <a:custGeom>
            <a:avLst/>
            <a:gdLst/>
            <a:ahLst/>
            <a:cxnLst/>
            <a:rect r="r" b="b" t="t" l="l"/>
            <a:pathLst>
              <a:path h="536815" w="5275995">
                <a:moveTo>
                  <a:pt x="0" y="0"/>
                </a:moveTo>
                <a:lnTo>
                  <a:pt x="5275996" y="0"/>
                </a:lnTo>
                <a:lnTo>
                  <a:pt x="5275996" y="536815"/>
                </a:lnTo>
                <a:lnTo>
                  <a:pt x="0" y="536815"/>
                </a:lnTo>
                <a:lnTo>
                  <a:pt x="0" y="0"/>
                </a:lnTo>
                <a:close/>
              </a:path>
            </a:pathLst>
          </a:custGeom>
          <a:blipFill>
            <a:blip r:embed="rId2"/>
            <a:stretch>
              <a:fillRect l="0" t="-94109" r="0" b="0"/>
            </a:stretch>
          </a:blipFill>
        </p:spPr>
      </p:sp>
      <p:grpSp>
        <p:nvGrpSpPr>
          <p:cNvPr name="Group 6" id="6"/>
          <p:cNvGrpSpPr/>
          <p:nvPr/>
        </p:nvGrpSpPr>
        <p:grpSpPr>
          <a:xfrm rot="0">
            <a:off x="3007797" y="3649775"/>
            <a:ext cx="5275995" cy="2967710"/>
            <a:chOff x="0" y="0"/>
            <a:chExt cx="11289030" cy="6350000"/>
          </a:xfrm>
        </p:grpSpPr>
        <p:sp>
          <p:nvSpPr>
            <p:cNvPr name="Freeform 7" id="7"/>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l="-4437" t="0" r="-4437" b="0"/>
              </a:stretch>
            </a:blipFill>
          </p:spPr>
        </p:sp>
      </p:grpSp>
      <p:grpSp>
        <p:nvGrpSpPr>
          <p:cNvPr name="Group 8" id="8"/>
          <p:cNvGrpSpPr/>
          <p:nvPr/>
        </p:nvGrpSpPr>
        <p:grpSpPr>
          <a:xfrm rot="0">
            <a:off x="4726377" y="3273520"/>
            <a:ext cx="1838837" cy="752510"/>
            <a:chOff x="0" y="0"/>
            <a:chExt cx="484303" cy="198192"/>
          </a:xfrm>
        </p:grpSpPr>
        <p:sp>
          <p:nvSpPr>
            <p:cNvPr name="Freeform 9" id="9"/>
            <p:cNvSpPr/>
            <p:nvPr/>
          </p:nvSpPr>
          <p:spPr>
            <a:xfrm flipH="false" flipV="false" rot="0">
              <a:off x="0" y="0"/>
              <a:ext cx="484303" cy="198192"/>
            </a:xfrm>
            <a:custGeom>
              <a:avLst/>
              <a:gdLst/>
              <a:ahLst/>
              <a:cxnLst/>
              <a:rect r="r" b="b" t="t" l="l"/>
              <a:pathLst>
                <a:path h="198192" w="484303">
                  <a:moveTo>
                    <a:pt x="84205" y="0"/>
                  </a:moveTo>
                  <a:lnTo>
                    <a:pt x="400098" y="0"/>
                  </a:lnTo>
                  <a:cubicBezTo>
                    <a:pt x="422431" y="0"/>
                    <a:pt x="443848" y="8872"/>
                    <a:pt x="459640" y="24663"/>
                  </a:cubicBezTo>
                  <a:cubicBezTo>
                    <a:pt x="475431" y="40454"/>
                    <a:pt x="484303" y="61872"/>
                    <a:pt x="484303" y="84205"/>
                  </a:cubicBezTo>
                  <a:lnTo>
                    <a:pt x="484303" y="113987"/>
                  </a:lnTo>
                  <a:cubicBezTo>
                    <a:pt x="484303" y="136320"/>
                    <a:pt x="475431" y="157738"/>
                    <a:pt x="459640" y="173529"/>
                  </a:cubicBezTo>
                  <a:cubicBezTo>
                    <a:pt x="443848" y="189321"/>
                    <a:pt x="422431" y="198192"/>
                    <a:pt x="400098" y="198192"/>
                  </a:cubicBezTo>
                  <a:lnTo>
                    <a:pt x="84205" y="198192"/>
                  </a:lnTo>
                  <a:cubicBezTo>
                    <a:pt x="61872" y="198192"/>
                    <a:pt x="40454" y="189321"/>
                    <a:pt x="24663" y="173529"/>
                  </a:cubicBezTo>
                  <a:cubicBezTo>
                    <a:pt x="8872" y="157738"/>
                    <a:pt x="0" y="136320"/>
                    <a:pt x="0" y="113987"/>
                  </a:cubicBezTo>
                  <a:lnTo>
                    <a:pt x="0" y="84205"/>
                  </a:lnTo>
                  <a:cubicBezTo>
                    <a:pt x="0" y="61872"/>
                    <a:pt x="8872" y="40454"/>
                    <a:pt x="24663" y="24663"/>
                  </a:cubicBezTo>
                  <a:cubicBezTo>
                    <a:pt x="40454" y="8872"/>
                    <a:pt x="61872" y="0"/>
                    <a:pt x="84205" y="0"/>
                  </a:cubicBezTo>
                  <a:close/>
                </a:path>
              </a:pathLst>
            </a:custGeom>
            <a:solidFill>
              <a:srgbClr val="05066D"/>
            </a:solidFill>
          </p:spPr>
        </p:sp>
        <p:sp>
          <p:nvSpPr>
            <p:cNvPr name="TextBox 10" id="10"/>
            <p:cNvSpPr txBox="true"/>
            <p:nvPr/>
          </p:nvSpPr>
          <p:spPr>
            <a:xfrm>
              <a:off x="0" y="-57150"/>
              <a:ext cx="484303" cy="255342"/>
            </a:xfrm>
            <a:prstGeom prst="rect">
              <a:avLst/>
            </a:prstGeom>
          </p:spPr>
          <p:txBody>
            <a:bodyPr anchor="ctr" rtlCol="false" tIns="50800" lIns="50800" bIns="50800" rIns="50800"/>
            <a:lstStyle/>
            <a:p>
              <a:pPr algn="ctr" marL="0" indent="0" lvl="0">
                <a:lnSpc>
                  <a:spcPts val="3719"/>
                </a:lnSpc>
                <a:spcBef>
                  <a:spcPct val="0"/>
                </a:spcBef>
              </a:pPr>
              <a:r>
                <a:rPr lang="en-US" sz="2657">
                  <a:solidFill>
                    <a:srgbClr val="FFFFFF"/>
                  </a:solidFill>
                  <a:latin typeface="Canva Sans Bold"/>
                </a:rPr>
                <a:t>Excel</a:t>
              </a:r>
            </a:p>
          </p:txBody>
        </p:sp>
      </p:grpSp>
      <p:grpSp>
        <p:nvGrpSpPr>
          <p:cNvPr name="Group 11" id="11"/>
          <p:cNvGrpSpPr/>
          <p:nvPr/>
        </p:nvGrpSpPr>
        <p:grpSpPr>
          <a:xfrm rot="0">
            <a:off x="9650720" y="2852870"/>
            <a:ext cx="5982970" cy="6405430"/>
            <a:chOff x="0" y="0"/>
            <a:chExt cx="1575762" cy="1687027"/>
          </a:xfrm>
        </p:grpSpPr>
        <p:sp>
          <p:nvSpPr>
            <p:cNvPr name="Freeform 12" id="12"/>
            <p:cNvSpPr/>
            <p:nvPr/>
          </p:nvSpPr>
          <p:spPr>
            <a:xfrm flipH="false" flipV="false" rot="0">
              <a:off x="0" y="0"/>
              <a:ext cx="1575762" cy="1687027"/>
            </a:xfrm>
            <a:custGeom>
              <a:avLst/>
              <a:gdLst/>
              <a:ahLst/>
              <a:cxnLst/>
              <a:rect r="r" b="b" t="t" l="l"/>
              <a:pathLst>
                <a:path h="1687027" w="1575762">
                  <a:moveTo>
                    <a:pt x="28468" y="0"/>
                  </a:moveTo>
                  <a:lnTo>
                    <a:pt x="1547294" y="0"/>
                  </a:lnTo>
                  <a:cubicBezTo>
                    <a:pt x="1554844" y="0"/>
                    <a:pt x="1562085" y="2999"/>
                    <a:pt x="1567424" y="8338"/>
                  </a:cubicBezTo>
                  <a:cubicBezTo>
                    <a:pt x="1572762" y="13677"/>
                    <a:pt x="1575762" y="20918"/>
                    <a:pt x="1575762" y="28468"/>
                  </a:cubicBezTo>
                  <a:lnTo>
                    <a:pt x="1575762" y="1658559"/>
                  </a:lnTo>
                  <a:cubicBezTo>
                    <a:pt x="1575762" y="1666109"/>
                    <a:pt x="1572762" y="1673350"/>
                    <a:pt x="1567424" y="1678689"/>
                  </a:cubicBezTo>
                  <a:cubicBezTo>
                    <a:pt x="1562085" y="1684028"/>
                    <a:pt x="1554844" y="1687027"/>
                    <a:pt x="1547294" y="1687027"/>
                  </a:cubicBezTo>
                  <a:lnTo>
                    <a:pt x="28468" y="1687027"/>
                  </a:lnTo>
                  <a:cubicBezTo>
                    <a:pt x="20918" y="1687027"/>
                    <a:pt x="13677" y="1684028"/>
                    <a:pt x="8338" y="1678689"/>
                  </a:cubicBezTo>
                  <a:cubicBezTo>
                    <a:pt x="2999" y="1673350"/>
                    <a:pt x="0" y="1666109"/>
                    <a:pt x="0" y="1658559"/>
                  </a:cubicBezTo>
                  <a:lnTo>
                    <a:pt x="0" y="28468"/>
                  </a:lnTo>
                  <a:cubicBezTo>
                    <a:pt x="0" y="20918"/>
                    <a:pt x="2999" y="13677"/>
                    <a:pt x="8338" y="8338"/>
                  </a:cubicBezTo>
                  <a:cubicBezTo>
                    <a:pt x="13677" y="2999"/>
                    <a:pt x="20918" y="0"/>
                    <a:pt x="28468" y="0"/>
                  </a:cubicBezTo>
                  <a:close/>
                </a:path>
              </a:pathLst>
            </a:custGeom>
            <a:solidFill>
              <a:srgbClr val="FFFFFF"/>
            </a:solidFill>
          </p:spPr>
        </p:sp>
        <p:sp>
          <p:nvSpPr>
            <p:cNvPr name="TextBox 13" id="13"/>
            <p:cNvSpPr txBox="true"/>
            <p:nvPr/>
          </p:nvSpPr>
          <p:spPr>
            <a:xfrm>
              <a:off x="0" y="-57150"/>
              <a:ext cx="1575762" cy="1744177"/>
            </a:xfrm>
            <a:prstGeom prst="rect">
              <a:avLst/>
            </a:prstGeom>
          </p:spPr>
          <p:txBody>
            <a:bodyPr anchor="ctr" rtlCol="false" tIns="50800" lIns="50800" bIns="50800" rIns="50800"/>
            <a:lstStyle/>
            <a:p>
              <a:pPr algn="ctr">
                <a:lnSpc>
                  <a:spcPts val="3719"/>
                </a:lnSpc>
              </a:pPr>
            </a:p>
          </p:txBody>
        </p:sp>
      </p:grpSp>
      <p:sp>
        <p:nvSpPr>
          <p:cNvPr name="Freeform 14" id="14"/>
          <p:cNvSpPr/>
          <p:nvPr/>
        </p:nvSpPr>
        <p:spPr>
          <a:xfrm flipH="false" flipV="false" rot="0">
            <a:off x="10004207" y="6476665"/>
            <a:ext cx="5275995" cy="536815"/>
          </a:xfrm>
          <a:custGeom>
            <a:avLst/>
            <a:gdLst/>
            <a:ahLst/>
            <a:cxnLst/>
            <a:rect r="r" b="b" t="t" l="l"/>
            <a:pathLst>
              <a:path h="536815" w="5275995">
                <a:moveTo>
                  <a:pt x="0" y="0"/>
                </a:moveTo>
                <a:lnTo>
                  <a:pt x="5275996" y="0"/>
                </a:lnTo>
                <a:lnTo>
                  <a:pt x="5275996" y="536815"/>
                </a:lnTo>
                <a:lnTo>
                  <a:pt x="0" y="536815"/>
                </a:lnTo>
                <a:lnTo>
                  <a:pt x="0" y="0"/>
                </a:lnTo>
                <a:close/>
              </a:path>
            </a:pathLst>
          </a:custGeom>
          <a:blipFill>
            <a:blip r:embed="rId2"/>
            <a:stretch>
              <a:fillRect l="0" t="-94109" r="0" b="0"/>
            </a:stretch>
          </a:blipFill>
        </p:spPr>
      </p:sp>
      <p:grpSp>
        <p:nvGrpSpPr>
          <p:cNvPr name="Group 15" id="15"/>
          <p:cNvGrpSpPr/>
          <p:nvPr/>
        </p:nvGrpSpPr>
        <p:grpSpPr>
          <a:xfrm rot="0">
            <a:off x="10004207" y="3649775"/>
            <a:ext cx="5275995" cy="2967710"/>
            <a:chOff x="0" y="0"/>
            <a:chExt cx="11289030" cy="6350000"/>
          </a:xfrm>
        </p:grpSpPr>
        <p:sp>
          <p:nvSpPr>
            <p:cNvPr name="Freeform 16" id="16"/>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l="0" t="-5561" r="0" b="-5561"/>
              </a:stretch>
            </a:blipFill>
          </p:spPr>
        </p:sp>
      </p:grpSp>
      <p:grpSp>
        <p:nvGrpSpPr>
          <p:cNvPr name="Group 17" id="17"/>
          <p:cNvGrpSpPr/>
          <p:nvPr/>
        </p:nvGrpSpPr>
        <p:grpSpPr>
          <a:xfrm rot="0">
            <a:off x="11722787" y="3273520"/>
            <a:ext cx="1838837" cy="752510"/>
            <a:chOff x="0" y="0"/>
            <a:chExt cx="484303" cy="198192"/>
          </a:xfrm>
        </p:grpSpPr>
        <p:sp>
          <p:nvSpPr>
            <p:cNvPr name="Freeform 18" id="18"/>
            <p:cNvSpPr/>
            <p:nvPr/>
          </p:nvSpPr>
          <p:spPr>
            <a:xfrm flipH="false" flipV="false" rot="0">
              <a:off x="0" y="0"/>
              <a:ext cx="484303" cy="198192"/>
            </a:xfrm>
            <a:custGeom>
              <a:avLst/>
              <a:gdLst/>
              <a:ahLst/>
              <a:cxnLst/>
              <a:rect r="r" b="b" t="t" l="l"/>
              <a:pathLst>
                <a:path h="198192" w="484303">
                  <a:moveTo>
                    <a:pt x="84205" y="0"/>
                  </a:moveTo>
                  <a:lnTo>
                    <a:pt x="400098" y="0"/>
                  </a:lnTo>
                  <a:cubicBezTo>
                    <a:pt x="422431" y="0"/>
                    <a:pt x="443848" y="8872"/>
                    <a:pt x="459640" y="24663"/>
                  </a:cubicBezTo>
                  <a:cubicBezTo>
                    <a:pt x="475431" y="40454"/>
                    <a:pt x="484303" y="61872"/>
                    <a:pt x="484303" y="84205"/>
                  </a:cubicBezTo>
                  <a:lnTo>
                    <a:pt x="484303" y="113987"/>
                  </a:lnTo>
                  <a:cubicBezTo>
                    <a:pt x="484303" y="136320"/>
                    <a:pt x="475431" y="157738"/>
                    <a:pt x="459640" y="173529"/>
                  </a:cubicBezTo>
                  <a:cubicBezTo>
                    <a:pt x="443848" y="189321"/>
                    <a:pt x="422431" y="198192"/>
                    <a:pt x="400098" y="198192"/>
                  </a:cubicBezTo>
                  <a:lnTo>
                    <a:pt x="84205" y="198192"/>
                  </a:lnTo>
                  <a:cubicBezTo>
                    <a:pt x="61872" y="198192"/>
                    <a:pt x="40454" y="189321"/>
                    <a:pt x="24663" y="173529"/>
                  </a:cubicBezTo>
                  <a:cubicBezTo>
                    <a:pt x="8872" y="157738"/>
                    <a:pt x="0" y="136320"/>
                    <a:pt x="0" y="113987"/>
                  </a:cubicBezTo>
                  <a:lnTo>
                    <a:pt x="0" y="84205"/>
                  </a:lnTo>
                  <a:cubicBezTo>
                    <a:pt x="0" y="61872"/>
                    <a:pt x="8872" y="40454"/>
                    <a:pt x="24663" y="24663"/>
                  </a:cubicBezTo>
                  <a:cubicBezTo>
                    <a:pt x="40454" y="8872"/>
                    <a:pt x="61872" y="0"/>
                    <a:pt x="84205" y="0"/>
                  </a:cubicBezTo>
                  <a:close/>
                </a:path>
              </a:pathLst>
            </a:custGeom>
            <a:solidFill>
              <a:srgbClr val="05066D"/>
            </a:solidFill>
          </p:spPr>
        </p:sp>
        <p:sp>
          <p:nvSpPr>
            <p:cNvPr name="TextBox 19" id="19"/>
            <p:cNvSpPr txBox="true"/>
            <p:nvPr/>
          </p:nvSpPr>
          <p:spPr>
            <a:xfrm>
              <a:off x="0" y="-57150"/>
              <a:ext cx="484303" cy="255342"/>
            </a:xfrm>
            <a:prstGeom prst="rect">
              <a:avLst/>
            </a:prstGeom>
          </p:spPr>
          <p:txBody>
            <a:bodyPr anchor="ctr" rtlCol="false" tIns="50800" lIns="50800" bIns="50800" rIns="50800"/>
            <a:lstStyle/>
            <a:p>
              <a:pPr algn="ctr" marL="0" indent="0" lvl="0">
                <a:lnSpc>
                  <a:spcPts val="3719"/>
                </a:lnSpc>
                <a:spcBef>
                  <a:spcPct val="0"/>
                </a:spcBef>
              </a:pPr>
              <a:r>
                <a:rPr lang="en-US" sz="2657">
                  <a:solidFill>
                    <a:srgbClr val="FFFFFF"/>
                  </a:solidFill>
                  <a:latin typeface="Canva Sans Bold"/>
                </a:rPr>
                <a:t>Power BI</a:t>
              </a:r>
            </a:p>
          </p:txBody>
        </p:sp>
      </p:grpSp>
      <p:sp>
        <p:nvSpPr>
          <p:cNvPr name="TextBox 20" id="20"/>
          <p:cNvSpPr txBox="true"/>
          <p:nvPr/>
        </p:nvSpPr>
        <p:spPr>
          <a:xfrm rot="0">
            <a:off x="2522234" y="1050344"/>
            <a:ext cx="13254160" cy="1402476"/>
          </a:xfrm>
          <a:prstGeom prst="rect">
            <a:avLst/>
          </a:prstGeom>
        </p:spPr>
        <p:txBody>
          <a:bodyPr anchor="t" rtlCol="false" tIns="0" lIns="0" bIns="0" rIns="0">
            <a:spAutoFit/>
          </a:bodyPr>
          <a:lstStyle/>
          <a:p>
            <a:pPr algn="ctr" marL="0" indent="0" lvl="0">
              <a:lnSpc>
                <a:spcPts val="10898"/>
              </a:lnSpc>
              <a:spcBef>
                <a:spcPct val="0"/>
              </a:spcBef>
            </a:pPr>
            <a:r>
              <a:rPr lang="en-US" sz="7784">
                <a:solidFill>
                  <a:srgbClr val="05066D"/>
                </a:solidFill>
                <a:latin typeface="Poppins Ultra-Bold"/>
              </a:rPr>
              <a:t>Further Analysis</a:t>
            </a:r>
          </a:p>
        </p:txBody>
      </p:sp>
      <p:sp>
        <p:nvSpPr>
          <p:cNvPr name="TextBox 21" id="21"/>
          <p:cNvSpPr txBox="true"/>
          <p:nvPr/>
        </p:nvSpPr>
        <p:spPr>
          <a:xfrm rot="0">
            <a:off x="3007797" y="6965855"/>
            <a:ext cx="5275995" cy="1443641"/>
          </a:xfrm>
          <a:prstGeom prst="rect">
            <a:avLst/>
          </a:prstGeom>
        </p:spPr>
        <p:txBody>
          <a:bodyPr anchor="t" rtlCol="false" tIns="0" lIns="0" bIns="0" rIns="0">
            <a:spAutoFit/>
          </a:bodyPr>
          <a:lstStyle/>
          <a:p>
            <a:pPr algn="ctr">
              <a:lnSpc>
                <a:spcPts val="2854"/>
              </a:lnSpc>
              <a:spcBef>
                <a:spcPct val="0"/>
              </a:spcBef>
            </a:pPr>
            <a:r>
              <a:rPr lang="en-US" sz="2038">
                <a:solidFill>
                  <a:srgbClr val="05066D"/>
                </a:solidFill>
                <a:latin typeface="Canva Sans"/>
              </a:rPr>
              <a:t>Utilise Excel to import and organize clinical data, conduct exploratory analysis, and create visualizations for initial insights.</a:t>
            </a:r>
          </a:p>
        </p:txBody>
      </p:sp>
      <p:sp>
        <p:nvSpPr>
          <p:cNvPr name="TextBox 22" id="22"/>
          <p:cNvSpPr txBox="true"/>
          <p:nvPr/>
        </p:nvSpPr>
        <p:spPr>
          <a:xfrm rot="0">
            <a:off x="10004207" y="6965855"/>
            <a:ext cx="5275995" cy="1443641"/>
          </a:xfrm>
          <a:prstGeom prst="rect">
            <a:avLst/>
          </a:prstGeom>
        </p:spPr>
        <p:txBody>
          <a:bodyPr anchor="t" rtlCol="false" tIns="0" lIns="0" bIns="0" rIns="0">
            <a:spAutoFit/>
          </a:bodyPr>
          <a:lstStyle/>
          <a:p>
            <a:pPr algn="ctr">
              <a:lnSpc>
                <a:spcPts val="2854"/>
              </a:lnSpc>
              <a:spcBef>
                <a:spcPct val="0"/>
              </a:spcBef>
            </a:pPr>
            <a:r>
              <a:rPr lang="en-US" sz="2038">
                <a:solidFill>
                  <a:srgbClr val="05066D"/>
                </a:solidFill>
                <a:latin typeface="Canva Sans"/>
              </a:rPr>
              <a:t>Leverage Power BI for advanced analytics and interactive dashboards, enabling dynamic exploration and presentation of key findings.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7376175" y="3771371"/>
            <a:ext cx="16139260" cy="16139260"/>
          </a:xfrm>
          <a:custGeom>
            <a:avLst/>
            <a:gdLst/>
            <a:ahLst/>
            <a:cxnLst/>
            <a:rect r="r" b="b" t="t" l="l"/>
            <a:pathLst>
              <a:path h="16139260" w="16139260">
                <a:moveTo>
                  <a:pt x="0" y="0"/>
                </a:moveTo>
                <a:lnTo>
                  <a:pt x="16139261" y="0"/>
                </a:lnTo>
                <a:lnTo>
                  <a:pt x="16139261" y="16139261"/>
                </a:lnTo>
                <a:lnTo>
                  <a:pt x="0" y="16139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15301" y="-3090277"/>
            <a:ext cx="6861649" cy="6861649"/>
          </a:xfrm>
          <a:custGeom>
            <a:avLst/>
            <a:gdLst/>
            <a:ahLst/>
            <a:cxnLst/>
            <a:rect r="r" b="b" t="t" l="l"/>
            <a:pathLst>
              <a:path h="6861649" w="6861649">
                <a:moveTo>
                  <a:pt x="0" y="0"/>
                </a:moveTo>
                <a:lnTo>
                  <a:pt x="6861648" y="0"/>
                </a:lnTo>
                <a:lnTo>
                  <a:pt x="6861648" y="6861648"/>
                </a:lnTo>
                <a:lnTo>
                  <a:pt x="0" y="6861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22903" y="7375609"/>
            <a:ext cx="516071" cy="516071"/>
          </a:xfrm>
          <a:custGeom>
            <a:avLst/>
            <a:gdLst/>
            <a:ahLst/>
            <a:cxnLst/>
            <a:rect r="r" b="b" t="t" l="l"/>
            <a:pathLst>
              <a:path h="516071" w="516071">
                <a:moveTo>
                  <a:pt x="0" y="0"/>
                </a:moveTo>
                <a:lnTo>
                  <a:pt x="516071" y="0"/>
                </a:lnTo>
                <a:lnTo>
                  <a:pt x="516071" y="516072"/>
                </a:lnTo>
                <a:lnTo>
                  <a:pt x="0" y="516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2653972" y="1496773"/>
            <a:ext cx="5717397" cy="3646727"/>
            <a:chOff x="0" y="0"/>
            <a:chExt cx="1310971" cy="836176"/>
          </a:xfrm>
        </p:grpSpPr>
        <p:sp>
          <p:nvSpPr>
            <p:cNvPr name="Freeform 6" id="6"/>
            <p:cNvSpPr/>
            <p:nvPr/>
          </p:nvSpPr>
          <p:spPr>
            <a:xfrm flipH="false" flipV="false" rot="0">
              <a:off x="0" y="0"/>
              <a:ext cx="1310971" cy="836176"/>
            </a:xfrm>
            <a:custGeom>
              <a:avLst/>
              <a:gdLst/>
              <a:ahLst/>
              <a:cxnLst/>
              <a:rect r="r" b="b" t="t" l="l"/>
              <a:pathLst>
                <a:path h="836176" w="1310971">
                  <a:moveTo>
                    <a:pt x="17603" y="0"/>
                  </a:moveTo>
                  <a:lnTo>
                    <a:pt x="1293367" y="0"/>
                  </a:lnTo>
                  <a:cubicBezTo>
                    <a:pt x="1298036" y="0"/>
                    <a:pt x="1302513" y="1855"/>
                    <a:pt x="1305815" y="5156"/>
                  </a:cubicBezTo>
                  <a:cubicBezTo>
                    <a:pt x="1309116" y="8457"/>
                    <a:pt x="1310971" y="12935"/>
                    <a:pt x="1310971" y="17603"/>
                  </a:cubicBezTo>
                  <a:lnTo>
                    <a:pt x="1310971" y="818573"/>
                  </a:lnTo>
                  <a:cubicBezTo>
                    <a:pt x="1310971" y="823242"/>
                    <a:pt x="1309116" y="827719"/>
                    <a:pt x="1305815" y="831020"/>
                  </a:cubicBezTo>
                  <a:cubicBezTo>
                    <a:pt x="1302513" y="834322"/>
                    <a:pt x="1298036" y="836176"/>
                    <a:pt x="1293367" y="836176"/>
                  </a:cubicBezTo>
                  <a:lnTo>
                    <a:pt x="17603" y="836176"/>
                  </a:lnTo>
                  <a:cubicBezTo>
                    <a:pt x="12935" y="836176"/>
                    <a:pt x="8457" y="834322"/>
                    <a:pt x="5156" y="831020"/>
                  </a:cubicBezTo>
                  <a:cubicBezTo>
                    <a:pt x="1855" y="827719"/>
                    <a:pt x="0" y="823242"/>
                    <a:pt x="0" y="818573"/>
                  </a:cubicBezTo>
                  <a:lnTo>
                    <a:pt x="0" y="17603"/>
                  </a:lnTo>
                  <a:cubicBezTo>
                    <a:pt x="0" y="12935"/>
                    <a:pt x="1855" y="8457"/>
                    <a:pt x="5156" y="5156"/>
                  </a:cubicBezTo>
                  <a:cubicBezTo>
                    <a:pt x="8457" y="1855"/>
                    <a:pt x="12935" y="0"/>
                    <a:pt x="17603" y="0"/>
                  </a:cubicBezTo>
                  <a:close/>
                </a:path>
              </a:pathLst>
            </a:custGeom>
            <a:solidFill>
              <a:srgbClr val="000000">
                <a:alpha val="0"/>
              </a:srgbClr>
            </a:solidFill>
            <a:ln w="66675" cap="sq">
              <a:solidFill>
                <a:srgbClr val="05066D"/>
              </a:solidFill>
              <a:prstDash val="solid"/>
              <a:miter/>
            </a:ln>
          </p:spPr>
        </p:sp>
        <p:sp>
          <p:nvSpPr>
            <p:cNvPr name="TextBox 7" id="7"/>
            <p:cNvSpPr txBox="true"/>
            <p:nvPr/>
          </p:nvSpPr>
          <p:spPr>
            <a:xfrm>
              <a:off x="0" y="-161925"/>
              <a:ext cx="1310971" cy="998101"/>
            </a:xfrm>
            <a:prstGeom prst="rect">
              <a:avLst/>
            </a:prstGeom>
          </p:spPr>
          <p:txBody>
            <a:bodyPr anchor="ctr" rtlCol="false" tIns="50800" lIns="50800" bIns="50800" rIns="50800"/>
            <a:lstStyle/>
            <a:p>
              <a:pPr algn="ctr" marL="0" indent="0" lvl="0">
                <a:lnSpc>
                  <a:spcPts val="8007"/>
                </a:lnSpc>
                <a:spcBef>
                  <a:spcPct val="0"/>
                </a:spcBef>
              </a:pPr>
              <a:r>
                <a:rPr lang="en-US" sz="5719">
                  <a:solidFill>
                    <a:srgbClr val="05066D"/>
                  </a:solidFill>
                  <a:latin typeface="Poppins Ultra-Bold"/>
                </a:rPr>
                <a:t>For Health Data Analysis</a:t>
              </a:r>
            </a:p>
          </p:txBody>
        </p:sp>
      </p:grpSp>
      <p:sp>
        <p:nvSpPr>
          <p:cNvPr name="TextBox 8" id="8"/>
          <p:cNvSpPr txBox="true"/>
          <p:nvPr/>
        </p:nvSpPr>
        <p:spPr>
          <a:xfrm rot="0">
            <a:off x="3474052" y="7430937"/>
            <a:ext cx="5277051" cy="357791"/>
          </a:xfrm>
          <a:prstGeom prst="rect">
            <a:avLst/>
          </a:prstGeom>
        </p:spPr>
        <p:txBody>
          <a:bodyPr anchor="t" rtlCol="false" tIns="0" lIns="0" bIns="0" rIns="0">
            <a:spAutoFit/>
          </a:bodyPr>
          <a:lstStyle/>
          <a:p>
            <a:pPr marL="0" indent="0" lvl="1">
              <a:lnSpc>
                <a:spcPts val="2854"/>
              </a:lnSpc>
              <a:spcBef>
                <a:spcPct val="0"/>
              </a:spcBef>
            </a:pPr>
            <a:r>
              <a:rPr lang="en-US" sz="2038">
                <a:solidFill>
                  <a:srgbClr val="05066D"/>
                </a:solidFill>
                <a:latin typeface="Canva Sans"/>
              </a:rPr>
              <a:t>tobunlateefat@gmail.com</a:t>
            </a:r>
          </a:p>
        </p:txBody>
      </p:sp>
      <p:sp>
        <p:nvSpPr>
          <p:cNvPr name="TextBox 9" id="9"/>
          <p:cNvSpPr txBox="true"/>
          <p:nvPr/>
        </p:nvSpPr>
        <p:spPr>
          <a:xfrm rot="0">
            <a:off x="2822903" y="5507028"/>
            <a:ext cx="4553272" cy="588932"/>
          </a:xfrm>
          <a:prstGeom prst="rect">
            <a:avLst/>
          </a:prstGeom>
        </p:spPr>
        <p:txBody>
          <a:bodyPr anchor="t" rtlCol="false" tIns="0" lIns="0" bIns="0" rIns="0">
            <a:spAutoFit/>
          </a:bodyPr>
          <a:lstStyle/>
          <a:p>
            <a:pPr algn="l" marL="0" indent="0" lvl="1">
              <a:lnSpc>
                <a:spcPts val="4814"/>
              </a:lnSpc>
              <a:spcBef>
                <a:spcPct val="0"/>
              </a:spcBef>
            </a:pPr>
            <a:r>
              <a:rPr lang="en-US" sz="3438" strike="noStrike" u="none">
                <a:solidFill>
                  <a:srgbClr val="05066D"/>
                </a:solidFill>
                <a:latin typeface="Canva Sans Bold"/>
              </a:rPr>
              <a:t>Connect with us.</a:t>
            </a:r>
          </a:p>
        </p:txBody>
      </p:sp>
      <p:sp>
        <p:nvSpPr>
          <p:cNvPr name="Freeform 10" id="10"/>
          <p:cNvSpPr/>
          <p:nvPr/>
        </p:nvSpPr>
        <p:spPr>
          <a:xfrm flipH="false" flipV="false" rot="0">
            <a:off x="2813378" y="6526163"/>
            <a:ext cx="516071" cy="516071"/>
          </a:xfrm>
          <a:custGeom>
            <a:avLst/>
            <a:gdLst/>
            <a:ahLst/>
            <a:cxnLst/>
            <a:rect r="r" b="b" t="t" l="l"/>
            <a:pathLst>
              <a:path h="516071" w="516071">
                <a:moveTo>
                  <a:pt x="0" y="0"/>
                </a:moveTo>
                <a:lnTo>
                  <a:pt x="516071" y="0"/>
                </a:lnTo>
                <a:lnTo>
                  <a:pt x="516071" y="516071"/>
                </a:lnTo>
                <a:lnTo>
                  <a:pt x="0" y="516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3464527" y="6581491"/>
            <a:ext cx="5277051" cy="357791"/>
          </a:xfrm>
          <a:prstGeom prst="rect">
            <a:avLst/>
          </a:prstGeom>
        </p:spPr>
        <p:txBody>
          <a:bodyPr anchor="t" rtlCol="false" tIns="0" lIns="0" bIns="0" rIns="0">
            <a:spAutoFit/>
          </a:bodyPr>
          <a:lstStyle/>
          <a:p>
            <a:pPr marL="0" indent="0" lvl="1">
              <a:lnSpc>
                <a:spcPts val="2854"/>
              </a:lnSpc>
              <a:spcBef>
                <a:spcPct val="0"/>
              </a:spcBef>
            </a:pPr>
            <a:r>
              <a:rPr lang="en-US" sz="2038">
                <a:solidFill>
                  <a:srgbClr val="05066D"/>
                </a:solidFill>
                <a:latin typeface="Canva Sans"/>
              </a:rPr>
              <a:t>ibrahim.oshinubi@gmail.com</a:t>
            </a:r>
          </a:p>
        </p:txBody>
      </p:sp>
      <p:pic>
        <p:nvPicPr>
          <p:cNvPr name="Picture 12" id="12"/>
          <p:cNvPicPr>
            <a:picLocks noChangeAspect="true"/>
          </p:cNvPicPr>
          <p:nvPr/>
        </p:nvPicPr>
        <p:blipFill>
          <a:blip r:embed="rId6"/>
          <a:stretch>
            <a:fillRect/>
          </a:stretch>
        </p:blipFill>
        <p:spPr>
          <a:xfrm rot="0">
            <a:off x="8856838" y="281743"/>
            <a:ext cx="9737822" cy="9658986"/>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3599751" y="1028700"/>
            <a:ext cx="3464242" cy="2878208"/>
          </a:xfrm>
          <a:custGeom>
            <a:avLst/>
            <a:gdLst/>
            <a:ahLst/>
            <a:cxnLst/>
            <a:rect r="r" b="b" t="t" l="l"/>
            <a:pathLst>
              <a:path h="2878208" w="3464242">
                <a:moveTo>
                  <a:pt x="0" y="0"/>
                </a:moveTo>
                <a:lnTo>
                  <a:pt x="3464242" y="0"/>
                </a:lnTo>
                <a:lnTo>
                  <a:pt x="3464242" y="2878208"/>
                </a:lnTo>
                <a:lnTo>
                  <a:pt x="0" y="2878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959469" y="3930278"/>
            <a:ext cx="3364366" cy="456385"/>
          </a:xfrm>
          <a:prstGeom prst="rect">
            <a:avLst/>
          </a:prstGeom>
        </p:spPr>
        <p:txBody>
          <a:bodyPr anchor="t" rtlCol="false" tIns="0" lIns="0" bIns="0" rIns="0">
            <a:spAutoFit/>
          </a:bodyPr>
          <a:lstStyle/>
          <a:p>
            <a:pPr>
              <a:lnSpc>
                <a:spcPts val="3719"/>
              </a:lnSpc>
            </a:pPr>
            <a:r>
              <a:rPr lang="en-US" sz="2657">
                <a:solidFill>
                  <a:srgbClr val="05066D"/>
                </a:solidFill>
                <a:latin typeface="Canva Sans Bold"/>
              </a:rPr>
              <a:t>Introduction</a:t>
            </a:r>
          </a:p>
        </p:txBody>
      </p:sp>
      <p:sp>
        <p:nvSpPr>
          <p:cNvPr name="Freeform 4" id="4"/>
          <p:cNvSpPr/>
          <p:nvPr/>
        </p:nvSpPr>
        <p:spPr>
          <a:xfrm flipH="false" flipV="false" rot="0">
            <a:off x="-7717251" y="-4973623"/>
            <a:ext cx="11355339" cy="11355339"/>
          </a:xfrm>
          <a:custGeom>
            <a:avLst/>
            <a:gdLst/>
            <a:ahLst/>
            <a:cxnLst/>
            <a:rect r="r" b="b" t="t" l="l"/>
            <a:pathLst>
              <a:path h="11355339" w="11355339">
                <a:moveTo>
                  <a:pt x="0" y="0"/>
                </a:moveTo>
                <a:lnTo>
                  <a:pt x="11355339" y="0"/>
                </a:lnTo>
                <a:lnTo>
                  <a:pt x="11355339" y="11355339"/>
                </a:lnTo>
                <a:lnTo>
                  <a:pt x="0" y="1135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3778908" y="3732490"/>
            <a:ext cx="953938" cy="95393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4EEFF">
                    <a:alpha val="100000"/>
                  </a:srgbClr>
                </a:gs>
                <a:gs pos="100000">
                  <a:srgbClr val="B0C5FF">
                    <a:alpha val="100000"/>
                  </a:srgbClr>
                </a:gs>
              </a:gsLst>
              <a:lin ang="0"/>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138"/>
                </a:lnSpc>
              </a:pPr>
              <a:r>
                <a:rPr lang="en-US" sz="2241">
                  <a:solidFill>
                    <a:srgbClr val="05066D"/>
                  </a:solidFill>
                  <a:latin typeface="Canva Sans Bold"/>
                </a:rPr>
                <a:t>01</a:t>
              </a:r>
            </a:p>
          </p:txBody>
        </p:sp>
      </p:grpSp>
      <p:sp>
        <p:nvSpPr>
          <p:cNvPr name="TextBox 8" id="8"/>
          <p:cNvSpPr txBox="true"/>
          <p:nvPr/>
        </p:nvSpPr>
        <p:spPr>
          <a:xfrm rot="0">
            <a:off x="3778908" y="1853764"/>
            <a:ext cx="8550780" cy="1402476"/>
          </a:xfrm>
          <a:prstGeom prst="rect">
            <a:avLst/>
          </a:prstGeom>
        </p:spPr>
        <p:txBody>
          <a:bodyPr anchor="t" rtlCol="false" tIns="0" lIns="0" bIns="0" rIns="0">
            <a:spAutoFit/>
          </a:bodyPr>
          <a:lstStyle/>
          <a:p>
            <a:pPr marL="0" indent="0" lvl="0">
              <a:lnSpc>
                <a:spcPts val="10898"/>
              </a:lnSpc>
              <a:spcBef>
                <a:spcPct val="0"/>
              </a:spcBef>
            </a:pPr>
            <a:r>
              <a:rPr lang="en-US" sz="7784">
                <a:solidFill>
                  <a:srgbClr val="05066D"/>
                </a:solidFill>
                <a:latin typeface="Poppins Ultra-Bold"/>
              </a:rPr>
              <a:t>Overview</a:t>
            </a:r>
          </a:p>
        </p:txBody>
      </p:sp>
      <p:sp>
        <p:nvSpPr>
          <p:cNvPr name="TextBox 9" id="9"/>
          <p:cNvSpPr txBox="true"/>
          <p:nvPr/>
        </p:nvSpPr>
        <p:spPr>
          <a:xfrm rot="0">
            <a:off x="4959469" y="5103927"/>
            <a:ext cx="3364366" cy="456385"/>
          </a:xfrm>
          <a:prstGeom prst="rect">
            <a:avLst/>
          </a:prstGeom>
        </p:spPr>
        <p:txBody>
          <a:bodyPr anchor="t" rtlCol="false" tIns="0" lIns="0" bIns="0" rIns="0">
            <a:spAutoFit/>
          </a:bodyPr>
          <a:lstStyle/>
          <a:p>
            <a:pPr>
              <a:lnSpc>
                <a:spcPts val="3719"/>
              </a:lnSpc>
            </a:pPr>
            <a:r>
              <a:rPr lang="en-US" sz="2657">
                <a:solidFill>
                  <a:srgbClr val="05066D"/>
                </a:solidFill>
                <a:latin typeface="Canva Sans Bold"/>
              </a:rPr>
              <a:t>Dataset</a:t>
            </a:r>
          </a:p>
        </p:txBody>
      </p:sp>
      <p:grpSp>
        <p:nvGrpSpPr>
          <p:cNvPr name="Group 10" id="10"/>
          <p:cNvGrpSpPr/>
          <p:nvPr/>
        </p:nvGrpSpPr>
        <p:grpSpPr>
          <a:xfrm rot="0">
            <a:off x="3778908" y="4906140"/>
            <a:ext cx="953938" cy="95393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4EEFF">
                    <a:alpha val="100000"/>
                  </a:srgbClr>
                </a:gs>
                <a:gs pos="100000">
                  <a:srgbClr val="B0C5FF">
                    <a:alpha val="100000"/>
                  </a:srgbClr>
                </a:gs>
              </a:gsLst>
              <a:lin ang="0"/>
            </a:gra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138"/>
                </a:lnSpc>
              </a:pPr>
              <a:r>
                <a:rPr lang="en-US" sz="2241">
                  <a:solidFill>
                    <a:srgbClr val="05066D"/>
                  </a:solidFill>
                  <a:latin typeface="Canva Sans Bold"/>
                </a:rPr>
                <a:t>02</a:t>
              </a:r>
            </a:p>
          </p:txBody>
        </p:sp>
      </p:grpSp>
      <p:sp>
        <p:nvSpPr>
          <p:cNvPr name="Freeform 13" id="13"/>
          <p:cNvSpPr/>
          <p:nvPr/>
        </p:nvSpPr>
        <p:spPr>
          <a:xfrm flipH="false" flipV="false" rot="0">
            <a:off x="12729990" y="5143500"/>
            <a:ext cx="10089928" cy="10089928"/>
          </a:xfrm>
          <a:custGeom>
            <a:avLst/>
            <a:gdLst/>
            <a:ahLst/>
            <a:cxnLst/>
            <a:rect r="r" b="b" t="t" l="l"/>
            <a:pathLst>
              <a:path h="10089928" w="10089928">
                <a:moveTo>
                  <a:pt x="0" y="0"/>
                </a:moveTo>
                <a:lnTo>
                  <a:pt x="10089929" y="0"/>
                </a:lnTo>
                <a:lnTo>
                  <a:pt x="10089929" y="10089928"/>
                </a:lnTo>
                <a:lnTo>
                  <a:pt x="0" y="100899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4959469" y="6324566"/>
            <a:ext cx="3364366" cy="456385"/>
          </a:xfrm>
          <a:prstGeom prst="rect">
            <a:avLst/>
          </a:prstGeom>
        </p:spPr>
        <p:txBody>
          <a:bodyPr anchor="t" rtlCol="false" tIns="0" lIns="0" bIns="0" rIns="0">
            <a:spAutoFit/>
          </a:bodyPr>
          <a:lstStyle/>
          <a:p>
            <a:pPr>
              <a:lnSpc>
                <a:spcPts val="3719"/>
              </a:lnSpc>
            </a:pPr>
            <a:r>
              <a:rPr lang="en-US" sz="2657">
                <a:solidFill>
                  <a:srgbClr val="05066D"/>
                </a:solidFill>
                <a:latin typeface="Canva Sans Bold"/>
              </a:rPr>
              <a:t>Haemoglobin Level</a:t>
            </a:r>
          </a:p>
        </p:txBody>
      </p:sp>
      <p:grpSp>
        <p:nvGrpSpPr>
          <p:cNvPr name="Group 15" id="15"/>
          <p:cNvGrpSpPr/>
          <p:nvPr/>
        </p:nvGrpSpPr>
        <p:grpSpPr>
          <a:xfrm rot="0">
            <a:off x="3778908" y="6126778"/>
            <a:ext cx="953938" cy="95393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4EEFF">
                    <a:alpha val="100000"/>
                  </a:srgbClr>
                </a:gs>
                <a:gs pos="100000">
                  <a:srgbClr val="B0C5FF">
                    <a:alpha val="100000"/>
                  </a:srgbClr>
                </a:gs>
              </a:gsLst>
              <a:lin ang="0"/>
            </a:gra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138"/>
                </a:lnSpc>
              </a:pPr>
              <a:r>
                <a:rPr lang="en-US" sz="2241">
                  <a:solidFill>
                    <a:srgbClr val="05066D"/>
                  </a:solidFill>
                  <a:latin typeface="Canva Sans Bold"/>
                </a:rPr>
                <a:t>03</a:t>
              </a:r>
            </a:p>
          </p:txBody>
        </p:sp>
      </p:grpSp>
      <p:sp>
        <p:nvSpPr>
          <p:cNvPr name="TextBox 18" id="18"/>
          <p:cNvSpPr txBox="true"/>
          <p:nvPr/>
        </p:nvSpPr>
        <p:spPr>
          <a:xfrm rot="0">
            <a:off x="9732996" y="3930278"/>
            <a:ext cx="3866755" cy="456385"/>
          </a:xfrm>
          <a:prstGeom prst="rect">
            <a:avLst/>
          </a:prstGeom>
        </p:spPr>
        <p:txBody>
          <a:bodyPr anchor="t" rtlCol="false" tIns="0" lIns="0" bIns="0" rIns="0">
            <a:spAutoFit/>
          </a:bodyPr>
          <a:lstStyle/>
          <a:p>
            <a:pPr>
              <a:lnSpc>
                <a:spcPts val="3719"/>
              </a:lnSpc>
            </a:pPr>
            <a:r>
              <a:rPr lang="en-US" sz="2657">
                <a:solidFill>
                  <a:srgbClr val="05066D"/>
                </a:solidFill>
                <a:latin typeface="Canva Sans Bold"/>
              </a:rPr>
              <a:t>Multiple Myeloma</a:t>
            </a:r>
          </a:p>
        </p:txBody>
      </p:sp>
      <p:grpSp>
        <p:nvGrpSpPr>
          <p:cNvPr name="Group 19" id="19"/>
          <p:cNvGrpSpPr/>
          <p:nvPr/>
        </p:nvGrpSpPr>
        <p:grpSpPr>
          <a:xfrm rot="0">
            <a:off x="8552435" y="3732490"/>
            <a:ext cx="953938" cy="95393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4EEFF">
                    <a:alpha val="100000"/>
                  </a:srgbClr>
                </a:gs>
                <a:gs pos="100000">
                  <a:srgbClr val="B0C5FF">
                    <a:alpha val="100000"/>
                  </a:srgbClr>
                </a:gs>
              </a:gsLst>
              <a:lin ang="0"/>
            </a:gra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138"/>
                </a:lnSpc>
              </a:pPr>
              <a:r>
                <a:rPr lang="en-US" sz="2241">
                  <a:solidFill>
                    <a:srgbClr val="05066D"/>
                  </a:solidFill>
                  <a:latin typeface="Canva Sans Bold"/>
                </a:rPr>
                <a:t>04</a:t>
              </a:r>
            </a:p>
          </p:txBody>
        </p:sp>
      </p:grpSp>
      <p:sp>
        <p:nvSpPr>
          <p:cNvPr name="TextBox 22" id="22"/>
          <p:cNvSpPr txBox="true"/>
          <p:nvPr/>
        </p:nvSpPr>
        <p:spPr>
          <a:xfrm rot="0">
            <a:off x="9732996" y="5103927"/>
            <a:ext cx="3364366" cy="456385"/>
          </a:xfrm>
          <a:prstGeom prst="rect">
            <a:avLst/>
          </a:prstGeom>
        </p:spPr>
        <p:txBody>
          <a:bodyPr anchor="t" rtlCol="false" tIns="0" lIns="0" bIns="0" rIns="0">
            <a:spAutoFit/>
          </a:bodyPr>
          <a:lstStyle/>
          <a:p>
            <a:pPr>
              <a:lnSpc>
                <a:spcPts val="3719"/>
              </a:lnSpc>
            </a:pPr>
            <a:r>
              <a:rPr lang="en-US" sz="2657">
                <a:solidFill>
                  <a:srgbClr val="05066D"/>
                </a:solidFill>
                <a:latin typeface="Canva Sans Bold"/>
              </a:rPr>
              <a:t>Crohn’s Disease</a:t>
            </a:r>
          </a:p>
        </p:txBody>
      </p:sp>
      <p:grpSp>
        <p:nvGrpSpPr>
          <p:cNvPr name="Group 23" id="23"/>
          <p:cNvGrpSpPr/>
          <p:nvPr/>
        </p:nvGrpSpPr>
        <p:grpSpPr>
          <a:xfrm rot="0">
            <a:off x="8552435" y="4906140"/>
            <a:ext cx="953938" cy="95393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4EEFF">
                    <a:alpha val="100000"/>
                  </a:srgbClr>
                </a:gs>
                <a:gs pos="100000">
                  <a:srgbClr val="B0C5FF">
                    <a:alpha val="100000"/>
                  </a:srgbClr>
                </a:gs>
              </a:gsLst>
              <a:lin ang="0"/>
            </a:gra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138"/>
                </a:lnSpc>
              </a:pPr>
              <a:r>
                <a:rPr lang="en-US" sz="2241">
                  <a:solidFill>
                    <a:srgbClr val="05066D"/>
                  </a:solidFill>
                  <a:latin typeface="Canva Sans Bold"/>
                </a:rPr>
                <a:t>05</a:t>
              </a:r>
            </a:p>
          </p:txBody>
        </p:sp>
      </p:grpSp>
      <p:sp>
        <p:nvSpPr>
          <p:cNvPr name="TextBox 26" id="26"/>
          <p:cNvSpPr txBox="true"/>
          <p:nvPr/>
        </p:nvSpPr>
        <p:spPr>
          <a:xfrm rot="0">
            <a:off x="9732996" y="6324566"/>
            <a:ext cx="3364366" cy="456385"/>
          </a:xfrm>
          <a:prstGeom prst="rect">
            <a:avLst/>
          </a:prstGeom>
        </p:spPr>
        <p:txBody>
          <a:bodyPr anchor="t" rtlCol="false" tIns="0" lIns="0" bIns="0" rIns="0">
            <a:spAutoFit/>
          </a:bodyPr>
          <a:lstStyle/>
          <a:p>
            <a:pPr>
              <a:lnSpc>
                <a:spcPts val="3719"/>
              </a:lnSpc>
            </a:pPr>
            <a:r>
              <a:rPr lang="en-US" sz="2657">
                <a:solidFill>
                  <a:srgbClr val="05066D"/>
                </a:solidFill>
                <a:latin typeface="Canva Sans Bold"/>
              </a:rPr>
              <a:t>Contact</a:t>
            </a:r>
          </a:p>
        </p:txBody>
      </p:sp>
      <p:grpSp>
        <p:nvGrpSpPr>
          <p:cNvPr name="Group 27" id="27"/>
          <p:cNvGrpSpPr/>
          <p:nvPr/>
        </p:nvGrpSpPr>
        <p:grpSpPr>
          <a:xfrm rot="0">
            <a:off x="8552435" y="6126778"/>
            <a:ext cx="953938" cy="95393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4EEFF">
                    <a:alpha val="100000"/>
                  </a:srgbClr>
                </a:gs>
                <a:gs pos="100000">
                  <a:srgbClr val="B0C5FF">
                    <a:alpha val="100000"/>
                  </a:srgbClr>
                </a:gs>
              </a:gsLst>
              <a:lin ang="0"/>
            </a:gra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138"/>
                </a:lnSpc>
              </a:pPr>
              <a:r>
                <a:rPr lang="en-US" sz="2241">
                  <a:solidFill>
                    <a:srgbClr val="05066D"/>
                  </a:solidFill>
                  <a:latin typeface="Canva Sans Bold"/>
                </a:rPr>
                <a:t>06</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0" y="0"/>
            <a:ext cx="3086100" cy="10287000"/>
            <a:chOff x="0" y="0"/>
            <a:chExt cx="812800" cy="2709333"/>
          </a:xfrm>
        </p:grpSpPr>
        <p:sp>
          <p:nvSpPr>
            <p:cNvPr name="Freeform 3" id="3"/>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B4CDFF"/>
            </a:solidFill>
          </p:spPr>
        </p:sp>
        <p:sp>
          <p:nvSpPr>
            <p:cNvPr name="TextBox 4" id="4"/>
            <p:cNvSpPr txBox="true"/>
            <p:nvPr/>
          </p:nvSpPr>
          <p:spPr>
            <a:xfrm>
              <a:off x="0" y="-57150"/>
              <a:ext cx="812800" cy="2766483"/>
            </a:xfrm>
            <a:prstGeom prst="rect">
              <a:avLst/>
            </a:prstGeom>
          </p:spPr>
          <p:txBody>
            <a:bodyPr anchor="ctr" rtlCol="false" tIns="50800" lIns="50800" bIns="50800" rIns="50800"/>
            <a:lstStyle/>
            <a:p>
              <a:pPr algn="ctr">
                <a:lnSpc>
                  <a:spcPts val="3719"/>
                </a:lnSpc>
              </a:pPr>
            </a:p>
          </p:txBody>
        </p:sp>
      </p:grpSp>
      <p:sp>
        <p:nvSpPr>
          <p:cNvPr name="Freeform 5" id="5"/>
          <p:cNvSpPr/>
          <p:nvPr/>
        </p:nvSpPr>
        <p:spPr>
          <a:xfrm flipH="false" flipV="false" rot="0">
            <a:off x="12003619" y="-6435461"/>
            <a:ext cx="11355339" cy="11355339"/>
          </a:xfrm>
          <a:custGeom>
            <a:avLst/>
            <a:gdLst/>
            <a:ahLst/>
            <a:cxnLst/>
            <a:rect r="r" b="b" t="t" l="l"/>
            <a:pathLst>
              <a:path h="11355339" w="11355339">
                <a:moveTo>
                  <a:pt x="0" y="0"/>
                </a:moveTo>
                <a:lnTo>
                  <a:pt x="11355339" y="0"/>
                </a:lnTo>
                <a:lnTo>
                  <a:pt x="11355339" y="11355339"/>
                </a:lnTo>
                <a:lnTo>
                  <a:pt x="0" y="1135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452839" y="6003071"/>
            <a:ext cx="9407891" cy="2374425"/>
          </a:xfrm>
          <a:prstGeom prst="rect">
            <a:avLst/>
          </a:prstGeom>
        </p:spPr>
        <p:txBody>
          <a:bodyPr anchor="t" rtlCol="false" tIns="0" lIns="0" bIns="0" rIns="0">
            <a:spAutoFit/>
          </a:bodyPr>
          <a:lstStyle/>
          <a:p>
            <a:pPr marL="569435" indent="-284718" lvl="1">
              <a:lnSpc>
                <a:spcPts val="6593"/>
              </a:lnSpc>
              <a:buFont typeface="Arial"/>
              <a:buChar char="•"/>
            </a:pPr>
            <a:r>
              <a:rPr lang="en-US" sz="2637">
                <a:solidFill>
                  <a:srgbClr val="05066D"/>
                </a:solidFill>
                <a:latin typeface="Canva Sans Bold"/>
              </a:rPr>
              <a:t>Analysing anaemia prevalence and trends.</a:t>
            </a:r>
          </a:p>
          <a:p>
            <a:pPr marL="569435" indent="-284718" lvl="1">
              <a:lnSpc>
                <a:spcPts val="6593"/>
              </a:lnSpc>
              <a:buFont typeface="Arial"/>
              <a:buChar char="•"/>
            </a:pPr>
            <a:r>
              <a:rPr lang="en-US" sz="2637">
                <a:solidFill>
                  <a:srgbClr val="05066D"/>
                </a:solidFill>
                <a:latin typeface="Canva Sans Bold"/>
              </a:rPr>
              <a:t>Analysing impact of Multiple Myeloma incidences </a:t>
            </a:r>
          </a:p>
          <a:p>
            <a:pPr marL="569435" indent="-284718" lvl="1">
              <a:lnSpc>
                <a:spcPts val="6593"/>
              </a:lnSpc>
              <a:buFont typeface="Arial"/>
              <a:buChar char="•"/>
            </a:pPr>
            <a:r>
              <a:rPr lang="en-US" sz="2637">
                <a:solidFill>
                  <a:srgbClr val="05066D"/>
                </a:solidFill>
                <a:latin typeface="Canva Sans Bold"/>
              </a:rPr>
              <a:t> Identifying at-risk patients for urgent medical advice. </a:t>
            </a:r>
          </a:p>
        </p:txBody>
      </p:sp>
      <p:grpSp>
        <p:nvGrpSpPr>
          <p:cNvPr name="Group 7" id="7"/>
          <p:cNvGrpSpPr/>
          <p:nvPr/>
        </p:nvGrpSpPr>
        <p:grpSpPr>
          <a:xfrm rot="0">
            <a:off x="12343054" y="2844667"/>
            <a:ext cx="4318159" cy="431815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CDFF"/>
            </a:solidFill>
            <a:ln cap="sq">
              <a:noFill/>
              <a:prstDash val="solid"/>
              <a:miter/>
            </a:ln>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marL="0" indent="0" lvl="0">
                <a:lnSpc>
                  <a:spcPts val="3719"/>
                </a:lnSpc>
                <a:spcBef>
                  <a:spcPct val="0"/>
                </a:spcBef>
              </a:pPr>
            </a:p>
          </p:txBody>
        </p:sp>
      </p:grpSp>
      <p:sp>
        <p:nvSpPr>
          <p:cNvPr name="TextBox 10" id="10"/>
          <p:cNvSpPr txBox="true"/>
          <p:nvPr/>
        </p:nvSpPr>
        <p:spPr>
          <a:xfrm rot="0">
            <a:off x="3452839" y="1575541"/>
            <a:ext cx="8550780" cy="1402476"/>
          </a:xfrm>
          <a:prstGeom prst="rect">
            <a:avLst/>
          </a:prstGeom>
        </p:spPr>
        <p:txBody>
          <a:bodyPr anchor="t" rtlCol="false" tIns="0" lIns="0" bIns="0" rIns="0">
            <a:spAutoFit/>
          </a:bodyPr>
          <a:lstStyle/>
          <a:p>
            <a:pPr marL="0" indent="0" lvl="0">
              <a:lnSpc>
                <a:spcPts val="10898"/>
              </a:lnSpc>
              <a:spcBef>
                <a:spcPct val="0"/>
              </a:spcBef>
            </a:pPr>
            <a:r>
              <a:rPr lang="en-US" sz="7784">
                <a:solidFill>
                  <a:srgbClr val="05066D"/>
                </a:solidFill>
                <a:latin typeface="Poppins Ultra-Bold"/>
              </a:rPr>
              <a:t>Introduction</a:t>
            </a:r>
          </a:p>
        </p:txBody>
      </p:sp>
      <p:sp>
        <p:nvSpPr>
          <p:cNvPr name="TextBox 11" id="11"/>
          <p:cNvSpPr txBox="true"/>
          <p:nvPr/>
        </p:nvSpPr>
        <p:spPr>
          <a:xfrm rot="0">
            <a:off x="3452839" y="3461482"/>
            <a:ext cx="8090132" cy="1519992"/>
          </a:xfrm>
          <a:prstGeom prst="rect">
            <a:avLst/>
          </a:prstGeom>
        </p:spPr>
        <p:txBody>
          <a:bodyPr anchor="t" rtlCol="false" tIns="0" lIns="0" bIns="0" rIns="0">
            <a:spAutoFit/>
          </a:bodyPr>
          <a:lstStyle/>
          <a:p>
            <a:pPr marL="472311" indent="-236156" lvl="1">
              <a:lnSpc>
                <a:spcPts val="3062"/>
              </a:lnSpc>
              <a:buFont typeface="Arial"/>
              <a:buChar char="•"/>
            </a:pPr>
            <a:r>
              <a:rPr lang="en-US" sz="2187">
                <a:solidFill>
                  <a:srgbClr val="05066D"/>
                </a:solidFill>
                <a:latin typeface="Canva Sans"/>
              </a:rPr>
              <a:t>Utilizing SQL for querying clinical data in a research and development environment. Three distinct scenarios are presented, each requiring the extraction of specific data from the provided database schema:</a:t>
            </a:r>
          </a:p>
        </p:txBody>
      </p:sp>
      <p:sp>
        <p:nvSpPr>
          <p:cNvPr name="Freeform 12" id="12"/>
          <p:cNvSpPr/>
          <p:nvPr/>
        </p:nvSpPr>
        <p:spPr>
          <a:xfrm flipH="false" flipV="false" rot="0">
            <a:off x="13598431" y="3656611"/>
            <a:ext cx="1807406" cy="2694270"/>
          </a:xfrm>
          <a:custGeom>
            <a:avLst/>
            <a:gdLst/>
            <a:ahLst/>
            <a:cxnLst/>
            <a:rect r="r" b="b" t="t" l="l"/>
            <a:pathLst>
              <a:path h="2694270" w="1807406">
                <a:moveTo>
                  <a:pt x="0" y="0"/>
                </a:moveTo>
                <a:lnTo>
                  <a:pt x="1807406" y="0"/>
                </a:lnTo>
                <a:lnTo>
                  <a:pt x="1807406" y="2694270"/>
                </a:lnTo>
                <a:lnTo>
                  <a:pt x="0" y="26942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514355" y="-574163"/>
            <a:ext cx="19316709" cy="4641060"/>
            <a:chOff x="0" y="0"/>
            <a:chExt cx="5087528" cy="1222337"/>
          </a:xfrm>
        </p:grpSpPr>
        <p:sp>
          <p:nvSpPr>
            <p:cNvPr name="Freeform 3" id="3"/>
            <p:cNvSpPr/>
            <p:nvPr/>
          </p:nvSpPr>
          <p:spPr>
            <a:xfrm flipH="false" flipV="false" rot="0">
              <a:off x="0" y="0"/>
              <a:ext cx="5087528" cy="1222337"/>
            </a:xfrm>
            <a:custGeom>
              <a:avLst/>
              <a:gdLst/>
              <a:ahLst/>
              <a:cxnLst/>
              <a:rect r="r" b="b" t="t" l="l"/>
              <a:pathLst>
                <a:path h="1222337" w="5087528">
                  <a:moveTo>
                    <a:pt x="0" y="0"/>
                  </a:moveTo>
                  <a:lnTo>
                    <a:pt x="5087528" y="0"/>
                  </a:lnTo>
                  <a:lnTo>
                    <a:pt x="5087528" y="1222337"/>
                  </a:lnTo>
                  <a:lnTo>
                    <a:pt x="0" y="1222337"/>
                  </a:lnTo>
                  <a:close/>
                </a:path>
              </a:pathLst>
            </a:custGeom>
            <a:solidFill>
              <a:srgbClr val="B4CDFF"/>
            </a:solidFill>
          </p:spPr>
        </p:sp>
        <p:sp>
          <p:nvSpPr>
            <p:cNvPr name="TextBox 4" id="4"/>
            <p:cNvSpPr txBox="true"/>
            <p:nvPr/>
          </p:nvSpPr>
          <p:spPr>
            <a:xfrm>
              <a:off x="0" y="-57150"/>
              <a:ext cx="5087528" cy="1279487"/>
            </a:xfrm>
            <a:prstGeom prst="rect">
              <a:avLst/>
            </a:prstGeom>
          </p:spPr>
          <p:txBody>
            <a:bodyPr anchor="ctr" rtlCol="false" tIns="50800" lIns="50800" bIns="50800" rIns="50800"/>
            <a:lstStyle/>
            <a:p>
              <a:pPr algn="ctr">
                <a:lnSpc>
                  <a:spcPts val="3719"/>
                </a:lnSpc>
              </a:pPr>
            </a:p>
          </p:txBody>
        </p:sp>
      </p:grpSp>
      <p:sp>
        <p:nvSpPr>
          <p:cNvPr name="AutoShape 5" id="5"/>
          <p:cNvSpPr/>
          <p:nvPr/>
        </p:nvSpPr>
        <p:spPr>
          <a:xfrm>
            <a:off x="4632665" y="4254487"/>
            <a:ext cx="0" cy="4788501"/>
          </a:xfrm>
          <a:prstGeom prst="line">
            <a:avLst/>
          </a:prstGeom>
          <a:ln cap="rnd" w="85725">
            <a:solidFill>
              <a:srgbClr val="B0C5FF"/>
            </a:solidFill>
            <a:prstDash val="solid"/>
            <a:headEnd type="none" len="sm" w="sm"/>
            <a:tailEnd type="none" len="sm" w="sm"/>
          </a:ln>
        </p:spPr>
      </p:sp>
      <p:sp>
        <p:nvSpPr>
          <p:cNvPr name="Freeform 6" id="6"/>
          <p:cNvSpPr/>
          <p:nvPr/>
        </p:nvSpPr>
        <p:spPr>
          <a:xfrm flipH="false" flipV="false" rot="0">
            <a:off x="838892" y="4552298"/>
            <a:ext cx="864229" cy="1182403"/>
          </a:xfrm>
          <a:custGeom>
            <a:avLst/>
            <a:gdLst/>
            <a:ahLst/>
            <a:cxnLst/>
            <a:rect r="r" b="b" t="t" l="l"/>
            <a:pathLst>
              <a:path h="1182403" w="864229">
                <a:moveTo>
                  <a:pt x="0" y="0"/>
                </a:moveTo>
                <a:lnTo>
                  <a:pt x="864229" y="0"/>
                </a:lnTo>
                <a:lnTo>
                  <a:pt x="864229" y="1182404"/>
                </a:lnTo>
                <a:lnTo>
                  <a:pt x="0" y="11824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939811" y="4552298"/>
            <a:ext cx="853480" cy="1182403"/>
          </a:xfrm>
          <a:custGeom>
            <a:avLst/>
            <a:gdLst/>
            <a:ahLst/>
            <a:cxnLst/>
            <a:rect r="r" b="b" t="t" l="l"/>
            <a:pathLst>
              <a:path h="1182403" w="853480">
                <a:moveTo>
                  <a:pt x="0" y="0"/>
                </a:moveTo>
                <a:lnTo>
                  <a:pt x="853481" y="0"/>
                </a:lnTo>
                <a:lnTo>
                  <a:pt x="853481" y="1182404"/>
                </a:lnTo>
                <a:lnTo>
                  <a:pt x="0" y="11824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4894603" y="1826335"/>
            <a:ext cx="8483990" cy="1402476"/>
          </a:xfrm>
          <a:prstGeom prst="rect">
            <a:avLst/>
          </a:prstGeom>
        </p:spPr>
        <p:txBody>
          <a:bodyPr anchor="t" rtlCol="false" tIns="0" lIns="0" bIns="0" rIns="0">
            <a:spAutoFit/>
          </a:bodyPr>
          <a:lstStyle/>
          <a:p>
            <a:pPr algn="ctr" marL="0" indent="0" lvl="0">
              <a:lnSpc>
                <a:spcPts val="10898"/>
              </a:lnSpc>
              <a:spcBef>
                <a:spcPct val="0"/>
              </a:spcBef>
            </a:pPr>
            <a:r>
              <a:rPr lang="en-US" sz="7784">
                <a:solidFill>
                  <a:srgbClr val="FDFDFD"/>
                </a:solidFill>
                <a:latin typeface="Poppins Ultra-Bold"/>
              </a:rPr>
              <a:t>Dataset</a:t>
            </a:r>
          </a:p>
        </p:txBody>
      </p:sp>
      <p:sp>
        <p:nvSpPr>
          <p:cNvPr name="TextBox 9" id="9"/>
          <p:cNvSpPr txBox="true"/>
          <p:nvPr/>
        </p:nvSpPr>
        <p:spPr>
          <a:xfrm rot="0">
            <a:off x="767529" y="5870670"/>
            <a:ext cx="3437827" cy="522891"/>
          </a:xfrm>
          <a:prstGeom prst="rect">
            <a:avLst/>
          </a:prstGeom>
        </p:spPr>
        <p:txBody>
          <a:bodyPr anchor="t" rtlCol="false" tIns="0" lIns="0" bIns="0" rIns="0">
            <a:spAutoFit/>
          </a:bodyPr>
          <a:lstStyle/>
          <a:p>
            <a:pPr algn="ctr">
              <a:lnSpc>
                <a:spcPts val="2154"/>
              </a:lnSpc>
            </a:pPr>
            <a:r>
              <a:rPr lang="en-US" sz="1538">
                <a:solidFill>
                  <a:srgbClr val="05066D"/>
                </a:solidFill>
                <a:latin typeface="Canva Sans"/>
              </a:rPr>
              <a:t>containing IDs and demographic data for each unique patient</a:t>
            </a:r>
          </a:p>
        </p:txBody>
      </p:sp>
      <p:sp>
        <p:nvSpPr>
          <p:cNvPr name="TextBox 10" id="10"/>
          <p:cNvSpPr txBox="true"/>
          <p:nvPr/>
        </p:nvSpPr>
        <p:spPr>
          <a:xfrm rot="0">
            <a:off x="767529" y="6441185"/>
            <a:ext cx="3592748" cy="2526539"/>
          </a:xfrm>
          <a:prstGeom prst="rect">
            <a:avLst/>
          </a:prstGeom>
        </p:spPr>
        <p:txBody>
          <a:bodyPr anchor="t" rtlCol="false" tIns="0" lIns="0" bIns="0" rIns="0">
            <a:spAutoFit/>
          </a:bodyPr>
          <a:lstStyle/>
          <a:p>
            <a:pPr>
              <a:lnSpc>
                <a:spcPts val="4077"/>
              </a:lnSpc>
            </a:pPr>
            <a:r>
              <a:rPr lang="en-US" sz="2038">
                <a:solidFill>
                  <a:srgbClr val="05066D"/>
                </a:solidFill>
                <a:latin typeface="Canva Sans"/>
              </a:rPr>
              <a:t>PATIENT_ID:              [int]</a:t>
            </a:r>
          </a:p>
          <a:p>
            <a:pPr>
              <a:lnSpc>
                <a:spcPts val="4077"/>
              </a:lnSpc>
            </a:pPr>
            <a:r>
              <a:rPr lang="en-US" sz="2038">
                <a:solidFill>
                  <a:srgbClr val="05066D"/>
                </a:solidFill>
                <a:latin typeface="Canva Sans"/>
              </a:rPr>
              <a:t>GENDER:                    [varchar]</a:t>
            </a:r>
          </a:p>
          <a:p>
            <a:pPr>
              <a:lnSpc>
                <a:spcPts val="4077"/>
              </a:lnSpc>
            </a:pPr>
            <a:r>
              <a:rPr lang="en-US" sz="2038">
                <a:solidFill>
                  <a:srgbClr val="05066D"/>
                </a:solidFill>
                <a:latin typeface="Canva Sans"/>
              </a:rPr>
              <a:t>POSTCODE:               [varchar]</a:t>
            </a:r>
          </a:p>
          <a:p>
            <a:pPr>
              <a:lnSpc>
                <a:spcPts val="4077"/>
              </a:lnSpc>
            </a:pPr>
            <a:r>
              <a:rPr lang="en-US" sz="2038">
                <a:solidFill>
                  <a:srgbClr val="05066D"/>
                </a:solidFill>
                <a:latin typeface="Canva Sans"/>
              </a:rPr>
              <a:t>CURRENT_AGE:        [int]</a:t>
            </a:r>
          </a:p>
          <a:p>
            <a:pPr>
              <a:lnSpc>
                <a:spcPts val="4077"/>
              </a:lnSpc>
            </a:pPr>
            <a:r>
              <a:rPr lang="en-US" sz="2038">
                <a:solidFill>
                  <a:srgbClr val="05066D"/>
                </a:solidFill>
                <a:latin typeface="Canva Sans"/>
              </a:rPr>
              <a:t>DATE_OF_DEATH:    [date]</a:t>
            </a:r>
          </a:p>
        </p:txBody>
      </p:sp>
      <p:sp>
        <p:nvSpPr>
          <p:cNvPr name="TextBox 11" id="11"/>
          <p:cNvSpPr txBox="true"/>
          <p:nvPr/>
        </p:nvSpPr>
        <p:spPr>
          <a:xfrm rot="0">
            <a:off x="1437036" y="4637366"/>
            <a:ext cx="2555778" cy="1047750"/>
          </a:xfrm>
          <a:prstGeom prst="rect">
            <a:avLst/>
          </a:prstGeom>
        </p:spPr>
        <p:txBody>
          <a:bodyPr anchor="t" rtlCol="false" tIns="0" lIns="0" bIns="0" rIns="0">
            <a:spAutoFit/>
          </a:bodyPr>
          <a:lstStyle/>
          <a:p>
            <a:pPr algn="ctr">
              <a:lnSpc>
                <a:spcPts val="4200"/>
              </a:lnSpc>
            </a:pPr>
            <a:r>
              <a:rPr lang="en-US" sz="3000">
                <a:solidFill>
                  <a:srgbClr val="396CCD"/>
                </a:solidFill>
                <a:latin typeface="Canva Sans Bold"/>
              </a:rPr>
              <a:t>PATIENTS</a:t>
            </a:r>
          </a:p>
          <a:p>
            <a:pPr algn="ctr">
              <a:lnSpc>
                <a:spcPts val="4200"/>
              </a:lnSpc>
            </a:pPr>
            <a:r>
              <a:rPr lang="en-US" sz="3000">
                <a:solidFill>
                  <a:srgbClr val="396CCD"/>
                </a:solidFill>
                <a:latin typeface="Canva Sans Bold"/>
              </a:rPr>
              <a:t>Table</a:t>
            </a:r>
          </a:p>
        </p:txBody>
      </p:sp>
      <p:sp>
        <p:nvSpPr>
          <p:cNvPr name="AutoShape 12" id="12"/>
          <p:cNvSpPr/>
          <p:nvPr/>
        </p:nvSpPr>
        <p:spPr>
          <a:xfrm>
            <a:off x="8684129" y="4264012"/>
            <a:ext cx="0" cy="4788501"/>
          </a:xfrm>
          <a:prstGeom prst="line">
            <a:avLst/>
          </a:prstGeom>
          <a:ln cap="rnd" w="85725">
            <a:solidFill>
              <a:srgbClr val="B0C5FF"/>
            </a:solidFill>
            <a:prstDash val="solid"/>
            <a:headEnd type="none" len="sm" w="sm"/>
            <a:tailEnd type="none" len="sm" w="sm"/>
          </a:ln>
        </p:spPr>
      </p:sp>
      <p:sp>
        <p:nvSpPr>
          <p:cNvPr name="TextBox 13" id="13"/>
          <p:cNvSpPr txBox="true"/>
          <p:nvPr/>
        </p:nvSpPr>
        <p:spPr>
          <a:xfrm rot="0">
            <a:off x="4913653" y="5759823"/>
            <a:ext cx="3437827" cy="789591"/>
          </a:xfrm>
          <a:prstGeom prst="rect">
            <a:avLst/>
          </a:prstGeom>
        </p:spPr>
        <p:txBody>
          <a:bodyPr anchor="t" rtlCol="false" tIns="0" lIns="0" bIns="0" rIns="0">
            <a:spAutoFit/>
          </a:bodyPr>
          <a:lstStyle/>
          <a:p>
            <a:pPr algn="ctr">
              <a:lnSpc>
                <a:spcPts val="2154"/>
              </a:lnSpc>
            </a:pPr>
            <a:r>
              <a:rPr lang="en-US" sz="1538">
                <a:solidFill>
                  <a:srgbClr val="05066D"/>
                </a:solidFill>
                <a:latin typeface="Canva Sans"/>
              </a:rPr>
              <a:t>containing the results of all pathology blood tests undertaken for patients.</a:t>
            </a:r>
          </a:p>
        </p:txBody>
      </p:sp>
      <p:sp>
        <p:nvSpPr>
          <p:cNvPr name="TextBox 14" id="14"/>
          <p:cNvSpPr txBox="true"/>
          <p:nvPr/>
        </p:nvSpPr>
        <p:spPr>
          <a:xfrm rot="0">
            <a:off x="4913653" y="6616089"/>
            <a:ext cx="3592748" cy="3036999"/>
          </a:xfrm>
          <a:prstGeom prst="rect">
            <a:avLst/>
          </a:prstGeom>
        </p:spPr>
        <p:txBody>
          <a:bodyPr anchor="t" rtlCol="false" tIns="0" lIns="0" bIns="0" rIns="0">
            <a:spAutoFit/>
          </a:bodyPr>
          <a:lstStyle/>
          <a:p>
            <a:pPr>
              <a:lnSpc>
                <a:spcPts val="3058"/>
              </a:lnSpc>
            </a:pPr>
            <a:r>
              <a:rPr lang="en-US" sz="2038">
                <a:solidFill>
                  <a:srgbClr val="05066D"/>
                </a:solidFill>
                <a:latin typeface="Canva Sans"/>
              </a:rPr>
              <a:t>RESULT_ID:             [int]</a:t>
            </a:r>
          </a:p>
          <a:p>
            <a:pPr>
              <a:lnSpc>
                <a:spcPts val="3058"/>
              </a:lnSpc>
            </a:pPr>
            <a:r>
              <a:rPr lang="en-US" sz="2038">
                <a:solidFill>
                  <a:srgbClr val="05066D"/>
                </a:solidFill>
                <a:latin typeface="Canva Sans"/>
              </a:rPr>
              <a:t>PATIENT_ID:            [int]</a:t>
            </a:r>
          </a:p>
          <a:p>
            <a:pPr>
              <a:lnSpc>
                <a:spcPts val="3058"/>
              </a:lnSpc>
            </a:pPr>
            <a:r>
              <a:rPr lang="en-US" sz="2038">
                <a:solidFill>
                  <a:srgbClr val="05066D"/>
                </a:solidFill>
                <a:latin typeface="Canva Sans"/>
              </a:rPr>
              <a:t>SAMPLE_DATE:      [date]</a:t>
            </a:r>
          </a:p>
          <a:p>
            <a:pPr>
              <a:lnSpc>
                <a:spcPts val="3058"/>
              </a:lnSpc>
            </a:pPr>
            <a:r>
              <a:rPr lang="en-US" sz="2038">
                <a:solidFill>
                  <a:srgbClr val="05066D"/>
                </a:solidFill>
                <a:latin typeface="Canva Sans"/>
              </a:rPr>
              <a:t>RESULT_DATE:       [date]</a:t>
            </a:r>
          </a:p>
          <a:p>
            <a:pPr>
              <a:lnSpc>
                <a:spcPts val="3058"/>
              </a:lnSpc>
            </a:pPr>
            <a:r>
              <a:rPr lang="en-US" sz="2038">
                <a:solidFill>
                  <a:srgbClr val="05066D"/>
                </a:solidFill>
                <a:latin typeface="Canva Sans"/>
              </a:rPr>
              <a:t>TEST:                         [varchar]</a:t>
            </a:r>
          </a:p>
          <a:p>
            <a:pPr>
              <a:lnSpc>
                <a:spcPts val="3058"/>
              </a:lnSpc>
            </a:pPr>
            <a:r>
              <a:rPr lang="en-US" sz="2038">
                <a:solidFill>
                  <a:srgbClr val="05066D"/>
                </a:solidFill>
                <a:latin typeface="Canva Sans"/>
              </a:rPr>
              <a:t>RESULT:                   [int]</a:t>
            </a:r>
          </a:p>
          <a:p>
            <a:pPr>
              <a:lnSpc>
                <a:spcPts val="3058"/>
              </a:lnSpc>
            </a:pPr>
            <a:r>
              <a:rPr lang="en-US" sz="2038">
                <a:solidFill>
                  <a:srgbClr val="05066D"/>
                </a:solidFill>
                <a:latin typeface="Canva Sans"/>
              </a:rPr>
              <a:t>UNIT:                         [varchar]</a:t>
            </a:r>
          </a:p>
          <a:p>
            <a:pPr>
              <a:lnSpc>
                <a:spcPts val="3058"/>
              </a:lnSpc>
            </a:pPr>
            <a:r>
              <a:rPr lang="en-US" sz="2038">
                <a:solidFill>
                  <a:srgbClr val="05066D"/>
                </a:solidFill>
                <a:latin typeface="Canva Sans"/>
              </a:rPr>
              <a:t>RANGE_FLAG:         [varchar]</a:t>
            </a:r>
          </a:p>
        </p:txBody>
      </p:sp>
      <p:sp>
        <p:nvSpPr>
          <p:cNvPr name="TextBox 15" id="15"/>
          <p:cNvSpPr txBox="true"/>
          <p:nvPr/>
        </p:nvSpPr>
        <p:spPr>
          <a:xfrm rot="0">
            <a:off x="5764134" y="4637366"/>
            <a:ext cx="2555778" cy="1047750"/>
          </a:xfrm>
          <a:prstGeom prst="rect">
            <a:avLst/>
          </a:prstGeom>
        </p:spPr>
        <p:txBody>
          <a:bodyPr anchor="t" rtlCol="false" tIns="0" lIns="0" bIns="0" rIns="0">
            <a:spAutoFit/>
          </a:bodyPr>
          <a:lstStyle/>
          <a:p>
            <a:pPr algn="ctr">
              <a:lnSpc>
                <a:spcPts val="4200"/>
              </a:lnSpc>
            </a:pPr>
            <a:r>
              <a:rPr lang="en-US" sz="3000">
                <a:solidFill>
                  <a:srgbClr val="396CCD"/>
                </a:solidFill>
                <a:latin typeface="Canva Sans Bold"/>
              </a:rPr>
              <a:t>BLOOD_TEST</a:t>
            </a:r>
            <a:r>
              <a:rPr lang="en-US" sz="3000">
                <a:solidFill>
                  <a:srgbClr val="396CCD"/>
                </a:solidFill>
                <a:latin typeface="Canva Sans Bold"/>
              </a:rPr>
              <a:t>Table</a:t>
            </a:r>
          </a:p>
        </p:txBody>
      </p:sp>
      <p:sp>
        <p:nvSpPr>
          <p:cNvPr name="AutoShape 16" id="16"/>
          <p:cNvSpPr/>
          <p:nvPr/>
        </p:nvSpPr>
        <p:spPr>
          <a:xfrm>
            <a:off x="13754830" y="4254487"/>
            <a:ext cx="0" cy="4788501"/>
          </a:xfrm>
          <a:prstGeom prst="line">
            <a:avLst/>
          </a:prstGeom>
          <a:ln cap="rnd" w="85725">
            <a:solidFill>
              <a:srgbClr val="B0C5FF"/>
            </a:solidFill>
            <a:prstDash val="solid"/>
            <a:headEnd type="none" len="sm" w="sm"/>
            <a:tailEnd type="none" len="sm" w="sm"/>
          </a:ln>
        </p:spPr>
      </p:sp>
      <p:sp>
        <p:nvSpPr>
          <p:cNvPr name="Freeform 17" id="17"/>
          <p:cNvSpPr/>
          <p:nvPr/>
        </p:nvSpPr>
        <p:spPr>
          <a:xfrm flipH="false" flipV="false" rot="0">
            <a:off x="9011668" y="4552298"/>
            <a:ext cx="864229" cy="1182403"/>
          </a:xfrm>
          <a:custGeom>
            <a:avLst/>
            <a:gdLst/>
            <a:ahLst/>
            <a:cxnLst/>
            <a:rect r="r" b="b" t="t" l="l"/>
            <a:pathLst>
              <a:path h="1182403" w="864229">
                <a:moveTo>
                  <a:pt x="0" y="0"/>
                </a:moveTo>
                <a:lnTo>
                  <a:pt x="864230" y="0"/>
                </a:lnTo>
                <a:lnTo>
                  <a:pt x="864230" y="1182404"/>
                </a:lnTo>
                <a:lnTo>
                  <a:pt x="0" y="11824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4061976" y="4552298"/>
            <a:ext cx="853480" cy="1182403"/>
          </a:xfrm>
          <a:custGeom>
            <a:avLst/>
            <a:gdLst/>
            <a:ahLst/>
            <a:cxnLst/>
            <a:rect r="r" b="b" t="t" l="l"/>
            <a:pathLst>
              <a:path h="1182403" w="853480">
                <a:moveTo>
                  <a:pt x="0" y="0"/>
                </a:moveTo>
                <a:lnTo>
                  <a:pt x="853480" y="0"/>
                </a:lnTo>
                <a:lnTo>
                  <a:pt x="853480" y="1182404"/>
                </a:lnTo>
                <a:lnTo>
                  <a:pt x="0" y="11824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8940305" y="5870670"/>
            <a:ext cx="4438287" cy="522891"/>
          </a:xfrm>
          <a:prstGeom prst="rect">
            <a:avLst/>
          </a:prstGeom>
        </p:spPr>
        <p:txBody>
          <a:bodyPr anchor="t" rtlCol="false" tIns="0" lIns="0" bIns="0" rIns="0">
            <a:spAutoFit/>
          </a:bodyPr>
          <a:lstStyle/>
          <a:p>
            <a:pPr algn="ctr">
              <a:lnSpc>
                <a:spcPts val="2154"/>
              </a:lnSpc>
            </a:pPr>
            <a:r>
              <a:rPr lang="en-US" sz="1538">
                <a:solidFill>
                  <a:srgbClr val="05066D"/>
                </a:solidFill>
                <a:latin typeface="Canva Sans"/>
              </a:rPr>
              <a:t>containing IDs and demographic data for each unique patient</a:t>
            </a:r>
          </a:p>
        </p:txBody>
      </p:sp>
      <p:sp>
        <p:nvSpPr>
          <p:cNvPr name="TextBox 20" id="20"/>
          <p:cNvSpPr txBox="true"/>
          <p:nvPr/>
        </p:nvSpPr>
        <p:spPr>
          <a:xfrm rot="0">
            <a:off x="8940305" y="6412610"/>
            <a:ext cx="4533537" cy="2473279"/>
          </a:xfrm>
          <a:prstGeom prst="rect">
            <a:avLst/>
          </a:prstGeom>
        </p:spPr>
        <p:txBody>
          <a:bodyPr anchor="t" rtlCol="false" tIns="0" lIns="0" bIns="0" rIns="0">
            <a:spAutoFit/>
          </a:bodyPr>
          <a:lstStyle/>
          <a:p>
            <a:pPr>
              <a:lnSpc>
                <a:spcPts val="5096"/>
              </a:lnSpc>
            </a:pPr>
            <a:r>
              <a:rPr lang="en-US" sz="2038">
                <a:solidFill>
                  <a:srgbClr val="05066D"/>
                </a:solidFill>
                <a:latin typeface="Canva Sans"/>
              </a:rPr>
              <a:t>SPELLS_ID:                          [int]</a:t>
            </a:r>
          </a:p>
          <a:p>
            <a:pPr>
              <a:lnSpc>
                <a:spcPts val="5096"/>
              </a:lnSpc>
            </a:pPr>
            <a:r>
              <a:rPr lang="en-US" sz="2038">
                <a:solidFill>
                  <a:srgbClr val="05066D"/>
                </a:solidFill>
                <a:latin typeface="Canva Sans"/>
              </a:rPr>
              <a:t>PATIENT_ID:                        [int]</a:t>
            </a:r>
          </a:p>
          <a:p>
            <a:pPr>
              <a:lnSpc>
                <a:spcPts val="5096"/>
              </a:lnSpc>
            </a:pPr>
            <a:r>
              <a:rPr lang="en-US" sz="2038">
                <a:solidFill>
                  <a:srgbClr val="05066D"/>
                </a:solidFill>
                <a:latin typeface="Canva Sans"/>
              </a:rPr>
              <a:t>ADMISSION_DATE:           [date]</a:t>
            </a:r>
          </a:p>
          <a:p>
            <a:pPr>
              <a:lnSpc>
                <a:spcPts val="5096"/>
              </a:lnSpc>
            </a:pPr>
            <a:r>
              <a:rPr lang="en-US" sz="2038">
                <a:solidFill>
                  <a:srgbClr val="05066D"/>
                </a:solidFill>
                <a:latin typeface="Canva Sans"/>
              </a:rPr>
              <a:t>DISCHARGE_DATE:           [date]</a:t>
            </a:r>
          </a:p>
        </p:txBody>
      </p:sp>
      <p:sp>
        <p:nvSpPr>
          <p:cNvPr name="TextBox 21" id="21"/>
          <p:cNvSpPr txBox="true"/>
          <p:nvPr/>
        </p:nvSpPr>
        <p:spPr>
          <a:xfrm rot="0">
            <a:off x="9885423" y="4637366"/>
            <a:ext cx="3629950" cy="1047750"/>
          </a:xfrm>
          <a:prstGeom prst="rect">
            <a:avLst/>
          </a:prstGeom>
        </p:spPr>
        <p:txBody>
          <a:bodyPr anchor="t" rtlCol="false" tIns="0" lIns="0" bIns="0" rIns="0">
            <a:spAutoFit/>
          </a:bodyPr>
          <a:lstStyle/>
          <a:p>
            <a:pPr algn="ctr">
              <a:lnSpc>
                <a:spcPts val="4200"/>
              </a:lnSpc>
            </a:pPr>
            <a:r>
              <a:rPr lang="en-US" sz="3000">
                <a:solidFill>
                  <a:srgbClr val="396CCD"/>
                </a:solidFill>
                <a:latin typeface="Canva Sans Bold"/>
              </a:rPr>
              <a:t>INPATIENT_SPELLS</a:t>
            </a:r>
          </a:p>
          <a:p>
            <a:pPr algn="ctr">
              <a:lnSpc>
                <a:spcPts val="4200"/>
              </a:lnSpc>
            </a:pPr>
            <a:r>
              <a:rPr lang="en-US" sz="3000">
                <a:solidFill>
                  <a:srgbClr val="396CCD"/>
                </a:solidFill>
                <a:latin typeface="Canva Sans Bold"/>
              </a:rPr>
              <a:t>Table</a:t>
            </a:r>
          </a:p>
        </p:txBody>
      </p:sp>
      <p:sp>
        <p:nvSpPr>
          <p:cNvPr name="TextBox 22" id="22"/>
          <p:cNvSpPr txBox="true"/>
          <p:nvPr/>
        </p:nvSpPr>
        <p:spPr>
          <a:xfrm rot="0">
            <a:off x="14035817" y="5870670"/>
            <a:ext cx="3629114" cy="1589691"/>
          </a:xfrm>
          <a:prstGeom prst="rect">
            <a:avLst/>
          </a:prstGeom>
        </p:spPr>
        <p:txBody>
          <a:bodyPr anchor="t" rtlCol="false" tIns="0" lIns="0" bIns="0" rIns="0">
            <a:spAutoFit/>
          </a:bodyPr>
          <a:lstStyle/>
          <a:p>
            <a:pPr algn="ctr">
              <a:lnSpc>
                <a:spcPts val="2154"/>
              </a:lnSpc>
            </a:pPr>
            <a:r>
              <a:rPr lang="en-US" sz="1538">
                <a:solidFill>
                  <a:srgbClr val="05066D"/>
                </a:solidFill>
                <a:latin typeface="Canva Sans"/>
              </a:rPr>
              <a:t>containing ICD-10 coded diagnoses made by clinicians, recorded during inpatient spells. Due to comorbidity recording, multiple diagnoses may be made for each spell.</a:t>
            </a:r>
          </a:p>
          <a:p>
            <a:pPr algn="ctr">
              <a:lnSpc>
                <a:spcPts val="2154"/>
              </a:lnSpc>
            </a:pPr>
          </a:p>
        </p:txBody>
      </p:sp>
      <p:sp>
        <p:nvSpPr>
          <p:cNvPr name="TextBox 23" id="23"/>
          <p:cNvSpPr txBox="true"/>
          <p:nvPr/>
        </p:nvSpPr>
        <p:spPr>
          <a:xfrm rot="0">
            <a:off x="14061976" y="7203185"/>
            <a:ext cx="3837171" cy="1835104"/>
          </a:xfrm>
          <a:prstGeom prst="rect">
            <a:avLst/>
          </a:prstGeom>
        </p:spPr>
        <p:txBody>
          <a:bodyPr anchor="t" rtlCol="false" tIns="0" lIns="0" bIns="0" rIns="0">
            <a:spAutoFit/>
          </a:bodyPr>
          <a:lstStyle/>
          <a:p>
            <a:pPr>
              <a:lnSpc>
                <a:spcPts val="5096"/>
              </a:lnSpc>
            </a:pPr>
            <a:r>
              <a:rPr lang="en-US" sz="2038">
                <a:solidFill>
                  <a:srgbClr val="05066D"/>
                </a:solidFill>
                <a:latin typeface="Canva Sans"/>
              </a:rPr>
              <a:t>SPELLS_ID:                        [int]</a:t>
            </a:r>
          </a:p>
          <a:p>
            <a:pPr>
              <a:lnSpc>
                <a:spcPts val="5096"/>
              </a:lnSpc>
            </a:pPr>
            <a:r>
              <a:rPr lang="en-US" sz="2038">
                <a:solidFill>
                  <a:srgbClr val="05066D"/>
                </a:solidFill>
                <a:latin typeface="Canva Sans"/>
              </a:rPr>
              <a:t>DIAGNOSIS_CODE</a:t>
            </a:r>
            <a:r>
              <a:rPr lang="en-US" sz="2038">
                <a:solidFill>
                  <a:srgbClr val="05066D"/>
                </a:solidFill>
                <a:latin typeface="Canva Sans"/>
              </a:rPr>
              <a:t>:         [int]</a:t>
            </a:r>
          </a:p>
          <a:p>
            <a:pPr>
              <a:lnSpc>
                <a:spcPts val="5096"/>
              </a:lnSpc>
            </a:pPr>
            <a:r>
              <a:rPr lang="en-US" sz="2038">
                <a:solidFill>
                  <a:srgbClr val="05066D"/>
                </a:solidFill>
                <a:latin typeface="Canva Sans"/>
              </a:rPr>
              <a:t>DIAGNOSES:                     [date]</a:t>
            </a:r>
          </a:p>
        </p:txBody>
      </p:sp>
      <p:sp>
        <p:nvSpPr>
          <p:cNvPr name="TextBox 24" id="24"/>
          <p:cNvSpPr txBox="true"/>
          <p:nvPr/>
        </p:nvSpPr>
        <p:spPr>
          <a:xfrm rot="0">
            <a:off x="14886299" y="4637366"/>
            <a:ext cx="2555778" cy="1047750"/>
          </a:xfrm>
          <a:prstGeom prst="rect">
            <a:avLst/>
          </a:prstGeom>
        </p:spPr>
        <p:txBody>
          <a:bodyPr anchor="t" rtlCol="false" tIns="0" lIns="0" bIns="0" rIns="0">
            <a:spAutoFit/>
          </a:bodyPr>
          <a:lstStyle/>
          <a:p>
            <a:pPr algn="ctr">
              <a:lnSpc>
                <a:spcPts val="4200"/>
              </a:lnSpc>
            </a:pPr>
            <a:r>
              <a:rPr lang="en-US" sz="3000">
                <a:solidFill>
                  <a:srgbClr val="396CCD"/>
                </a:solidFill>
                <a:latin typeface="Canva Sans Bold"/>
              </a:rPr>
              <a:t>DIAGNOSIS</a:t>
            </a:r>
          </a:p>
          <a:p>
            <a:pPr algn="ctr">
              <a:lnSpc>
                <a:spcPts val="4200"/>
              </a:lnSpc>
            </a:pPr>
            <a:r>
              <a:rPr lang="en-US" sz="3000">
                <a:solidFill>
                  <a:srgbClr val="396CCD"/>
                </a:solidFill>
                <a:latin typeface="Canva Sans Bold"/>
              </a:rPr>
              <a:t>Table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550550" y="4311582"/>
            <a:ext cx="5471313" cy="3704882"/>
            <a:chOff x="0" y="0"/>
            <a:chExt cx="1680103" cy="1137676"/>
          </a:xfrm>
        </p:grpSpPr>
        <p:sp>
          <p:nvSpPr>
            <p:cNvPr name="Freeform 3" id="3"/>
            <p:cNvSpPr/>
            <p:nvPr/>
          </p:nvSpPr>
          <p:spPr>
            <a:xfrm flipH="false" flipV="false" rot="0">
              <a:off x="0" y="0"/>
              <a:ext cx="1680103" cy="1137676"/>
            </a:xfrm>
            <a:custGeom>
              <a:avLst/>
              <a:gdLst/>
              <a:ahLst/>
              <a:cxnLst/>
              <a:rect r="r" b="b" t="t" l="l"/>
              <a:pathLst>
                <a:path h="1137676" w="1680103">
                  <a:moveTo>
                    <a:pt x="59430" y="0"/>
                  </a:moveTo>
                  <a:lnTo>
                    <a:pt x="1620673" y="0"/>
                  </a:lnTo>
                  <a:cubicBezTo>
                    <a:pt x="1636435" y="0"/>
                    <a:pt x="1651551" y="6261"/>
                    <a:pt x="1662696" y="17407"/>
                  </a:cubicBezTo>
                  <a:cubicBezTo>
                    <a:pt x="1673841" y="28552"/>
                    <a:pt x="1680103" y="43668"/>
                    <a:pt x="1680103" y="59430"/>
                  </a:cubicBezTo>
                  <a:lnTo>
                    <a:pt x="1680103" y="1078246"/>
                  </a:lnTo>
                  <a:cubicBezTo>
                    <a:pt x="1680103" y="1094008"/>
                    <a:pt x="1673841" y="1109124"/>
                    <a:pt x="1662696" y="1120270"/>
                  </a:cubicBezTo>
                  <a:cubicBezTo>
                    <a:pt x="1651551" y="1131415"/>
                    <a:pt x="1636435" y="1137676"/>
                    <a:pt x="1620673" y="1137676"/>
                  </a:cubicBezTo>
                  <a:lnTo>
                    <a:pt x="59430" y="1137676"/>
                  </a:lnTo>
                  <a:cubicBezTo>
                    <a:pt x="26608" y="1137676"/>
                    <a:pt x="0" y="1111068"/>
                    <a:pt x="0" y="1078246"/>
                  </a:cubicBezTo>
                  <a:lnTo>
                    <a:pt x="0" y="59430"/>
                  </a:lnTo>
                  <a:cubicBezTo>
                    <a:pt x="0" y="43668"/>
                    <a:pt x="6261" y="28552"/>
                    <a:pt x="17407" y="17407"/>
                  </a:cubicBezTo>
                  <a:cubicBezTo>
                    <a:pt x="28552" y="6261"/>
                    <a:pt x="43668" y="0"/>
                    <a:pt x="59430" y="0"/>
                  </a:cubicBezTo>
                  <a:close/>
                </a:path>
              </a:pathLst>
            </a:custGeom>
            <a:gradFill rotWithShape="true">
              <a:gsLst>
                <a:gs pos="0">
                  <a:srgbClr val="E4EEFF">
                    <a:alpha val="100000"/>
                  </a:srgbClr>
                </a:gs>
                <a:gs pos="100000">
                  <a:srgbClr val="B0C5FF">
                    <a:alpha val="100000"/>
                  </a:srgbClr>
                </a:gs>
              </a:gsLst>
              <a:lin ang="0"/>
            </a:gradFill>
            <a:ln cap="rnd">
              <a:noFill/>
              <a:prstDash val="solid"/>
              <a:round/>
            </a:ln>
          </p:spPr>
        </p:sp>
        <p:sp>
          <p:nvSpPr>
            <p:cNvPr name="TextBox 4" id="4"/>
            <p:cNvSpPr txBox="true"/>
            <p:nvPr/>
          </p:nvSpPr>
          <p:spPr>
            <a:xfrm>
              <a:off x="0" y="-47625"/>
              <a:ext cx="1680103" cy="1185301"/>
            </a:xfrm>
            <a:prstGeom prst="rect">
              <a:avLst/>
            </a:prstGeom>
          </p:spPr>
          <p:txBody>
            <a:bodyPr anchor="ctr" rtlCol="false" tIns="50800" lIns="50800" bIns="50800" rIns="50800"/>
            <a:lstStyle/>
            <a:p>
              <a:pPr algn="ctr" marL="0" indent="0" lvl="0">
                <a:lnSpc>
                  <a:spcPts val="3138"/>
                </a:lnSpc>
                <a:spcBef>
                  <a:spcPct val="0"/>
                </a:spcBef>
              </a:pPr>
            </a:p>
          </p:txBody>
        </p:sp>
      </p:grpSp>
      <p:sp>
        <p:nvSpPr>
          <p:cNvPr name="Freeform 5" id="5"/>
          <p:cNvSpPr/>
          <p:nvPr/>
        </p:nvSpPr>
        <p:spPr>
          <a:xfrm flipH="false" flipV="false" rot="0">
            <a:off x="-5333475" y="-8024716"/>
            <a:ext cx="11355339" cy="11355339"/>
          </a:xfrm>
          <a:custGeom>
            <a:avLst/>
            <a:gdLst/>
            <a:ahLst/>
            <a:cxnLst/>
            <a:rect r="r" b="b" t="t" l="l"/>
            <a:pathLst>
              <a:path h="11355339" w="11355339">
                <a:moveTo>
                  <a:pt x="0" y="0"/>
                </a:moveTo>
                <a:lnTo>
                  <a:pt x="11355338" y="0"/>
                </a:lnTo>
                <a:lnTo>
                  <a:pt x="11355338" y="11355339"/>
                </a:lnTo>
                <a:lnTo>
                  <a:pt x="0" y="1135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408343" y="4311582"/>
            <a:ext cx="5471313" cy="3704882"/>
            <a:chOff x="0" y="0"/>
            <a:chExt cx="1680103" cy="1137676"/>
          </a:xfrm>
        </p:grpSpPr>
        <p:sp>
          <p:nvSpPr>
            <p:cNvPr name="Freeform 7" id="7"/>
            <p:cNvSpPr/>
            <p:nvPr/>
          </p:nvSpPr>
          <p:spPr>
            <a:xfrm flipH="false" flipV="false" rot="0">
              <a:off x="0" y="0"/>
              <a:ext cx="1680103" cy="1137676"/>
            </a:xfrm>
            <a:custGeom>
              <a:avLst/>
              <a:gdLst/>
              <a:ahLst/>
              <a:cxnLst/>
              <a:rect r="r" b="b" t="t" l="l"/>
              <a:pathLst>
                <a:path h="1137676" w="1680103">
                  <a:moveTo>
                    <a:pt x="59430" y="0"/>
                  </a:moveTo>
                  <a:lnTo>
                    <a:pt x="1620673" y="0"/>
                  </a:lnTo>
                  <a:cubicBezTo>
                    <a:pt x="1636435" y="0"/>
                    <a:pt x="1651551" y="6261"/>
                    <a:pt x="1662696" y="17407"/>
                  </a:cubicBezTo>
                  <a:cubicBezTo>
                    <a:pt x="1673841" y="28552"/>
                    <a:pt x="1680103" y="43668"/>
                    <a:pt x="1680103" y="59430"/>
                  </a:cubicBezTo>
                  <a:lnTo>
                    <a:pt x="1680103" y="1078246"/>
                  </a:lnTo>
                  <a:cubicBezTo>
                    <a:pt x="1680103" y="1094008"/>
                    <a:pt x="1673841" y="1109124"/>
                    <a:pt x="1662696" y="1120270"/>
                  </a:cubicBezTo>
                  <a:cubicBezTo>
                    <a:pt x="1651551" y="1131415"/>
                    <a:pt x="1636435" y="1137676"/>
                    <a:pt x="1620673" y="1137676"/>
                  </a:cubicBezTo>
                  <a:lnTo>
                    <a:pt x="59430" y="1137676"/>
                  </a:lnTo>
                  <a:cubicBezTo>
                    <a:pt x="26608" y="1137676"/>
                    <a:pt x="0" y="1111068"/>
                    <a:pt x="0" y="1078246"/>
                  </a:cubicBezTo>
                  <a:lnTo>
                    <a:pt x="0" y="59430"/>
                  </a:lnTo>
                  <a:cubicBezTo>
                    <a:pt x="0" y="43668"/>
                    <a:pt x="6261" y="28552"/>
                    <a:pt x="17407" y="17407"/>
                  </a:cubicBezTo>
                  <a:cubicBezTo>
                    <a:pt x="28552" y="6261"/>
                    <a:pt x="43668" y="0"/>
                    <a:pt x="59430" y="0"/>
                  </a:cubicBezTo>
                  <a:close/>
                </a:path>
              </a:pathLst>
            </a:custGeom>
            <a:gradFill rotWithShape="true">
              <a:gsLst>
                <a:gs pos="0">
                  <a:srgbClr val="E4EEFF">
                    <a:alpha val="100000"/>
                  </a:srgbClr>
                </a:gs>
                <a:gs pos="100000">
                  <a:srgbClr val="B0C5FF">
                    <a:alpha val="100000"/>
                  </a:srgbClr>
                </a:gs>
              </a:gsLst>
              <a:lin ang="0"/>
            </a:gradFill>
            <a:ln cap="rnd">
              <a:noFill/>
              <a:prstDash val="solid"/>
              <a:round/>
            </a:ln>
          </p:spPr>
        </p:sp>
        <p:sp>
          <p:nvSpPr>
            <p:cNvPr name="TextBox 8" id="8"/>
            <p:cNvSpPr txBox="true"/>
            <p:nvPr/>
          </p:nvSpPr>
          <p:spPr>
            <a:xfrm>
              <a:off x="0" y="-47625"/>
              <a:ext cx="1680103" cy="1185301"/>
            </a:xfrm>
            <a:prstGeom prst="rect">
              <a:avLst/>
            </a:prstGeom>
          </p:spPr>
          <p:txBody>
            <a:bodyPr anchor="ctr" rtlCol="false" tIns="50800" lIns="50800" bIns="50800" rIns="50800"/>
            <a:lstStyle/>
            <a:p>
              <a:pPr algn="ctr" marL="0" indent="0" lvl="0">
                <a:lnSpc>
                  <a:spcPts val="3138"/>
                </a:lnSpc>
                <a:spcBef>
                  <a:spcPct val="0"/>
                </a:spcBef>
              </a:pPr>
            </a:p>
          </p:txBody>
        </p:sp>
      </p:grpSp>
      <p:sp>
        <p:nvSpPr>
          <p:cNvPr name="Freeform 9" id="9"/>
          <p:cNvSpPr/>
          <p:nvPr/>
        </p:nvSpPr>
        <p:spPr>
          <a:xfrm flipH="false" flipV="false" rot="0">
            <a:off x="12904244" y="6732736"/>
            <a:ext cx="11355339" cy="11355339"/>
          </a:xfrm>
          <a:custGeom>
            <a:avLst/>
            <a:gdLst/>
            <a:ahLst/>
            <a:cxnLst/>
            <a:rect r="r" b="b" t="t" l="l"/>
            <a:pathLst>
              <a:path h="11355339" w="11355339">
                <a:moveTo>
                  <a:pt x="0" y="0"/>
                </a:moveTo>
                <a:lnTo>
                  <a:pt x="11355339" y="0"/>
                </a:lnTo>
                <a:lnTo>
                  <a:pt x="11355339" y="11355339"/>
                </a:lnTo>
                <a:lnTo>
                  <a:pt x="0" y="1135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2266137" y="4311582"/>
            <a:ext cx="5471313" cy="3704882"/>
            <a:chOff x="0" y="0"/>
            <a:chExt cx="1680103" cy="1137676"/>
          </a:xfrm>
        </p:grpSpPr>
        <p:sp>
          <p:nvSpPr>
            <p:cNvPr name="Freeform 11" id="11"/>
            <p:cNvSpPr/>
            <p:nvPr/>
          </p:nvSpPr>
          <p:spPr>
            <a:xfrm flipH="false" flipV="false" rot="0">
              <a:off x="0" y="0"/>
              <a:ext cx="1680103" cy="1137676"/>
            </a:xfrm>
            <a:custGeom>
              <a:avLst/>
              <a:gdLst/>
              <a:ahLst/>
              <a:cxnLst/>
              <a:rect r="r" b="b" t="t" l="l"/>
              <a:pathLst>
                <a:path h="1137676" w="1680103">
                  <a:moveTo>
                    <a:pt x="59430" y="0"/>
                  </a:moveTo>
                  <a:lnTo>
                    <a:pt x="1620673" y="0"/>
                  </a:lnTo>
                  <a:cubicBezTo>
                    <a:pt x="1636435" y="0"/>
                    <a:pt x="1651551" y="6261"/>
                    <a:pt x="1662696" y="17407"/>
                  </a:cubicBezTo>
                  <a:cubicBezTo>
                    <a:pt x="1673841" y="28552"/>
                    <a:pt x="1680103" y="43668"/>
                    <a:pt x="1680103" y="59430"/>
                  </a:cubicBezTo>
                  <a:lnTo>
                    <a:pt x="1680103" y="1078246"/>
                  </a:lnTo>
                  <a:cubicBezTo>
                    <a:pt x="1680103" y="1094008"/>
                    <a:pt x="1673841" y="1109124"/>
                    <a:pt x="1662696" y="1120270"/>
                  </a:cubicBezTo>
                  <a:cubicBezTo>
                    <a:pt x="1651551" y="1131415"/>
                    <a:pt x="1636435" y="1137676"/>
                    <a:pt x="1620673" y="1137676"/>
                  </a:cubicBezTo>
                  <a:lnTo>
                    <a:pt x="59430" y="1137676"/>
                  </a:lnTo>
                  <a:cubicBezTo>
                    <a:pt x="26608" y="1137676"/>
                    <a:pt x="0" y="1111068"/>
                    <a:pt x="0" y="1078246"/>
                  </a:cubicBezTo>
                  <a:lnTo>
                    <a:pt x="0" y="59430"/>
                  </a:lnTo>
                  <a:cubicBezTo>
                    <a:pt x="0" y="43668"/>
                    <a:pt x="6261" y="28552"/>
                    <a:pt x="17407" y="17407"/>
                  </a:cubicBezTo>
                  <a:cubicBezTo>
                    <a:pt x="28552" y="6261"/>
                    <a:pt x="43668" y="0"/>
                    <a:pt x="59430" y="0"/>
                  </a:cubicBezTo>
                  <a:close/>
                </a:path>
              </a:pathLst>
            </a:custGeom>
            <a:gradFill rotWithShape="true">
              <a:gsLst>
                <a:gs pos="0">
                  <a:srgbClr val="E4EEFF">
                    <a:alpha val="100000"/>
                  </a:srgbClr>
                </a:gs>
                <a:gs pos="100000">
                  <a:srgbClr val="B0C5FF">
                    <a:alpha val="100000"/>
                  </a:srgbClr>
                </a:gs>
              </a:gsLst>
              <a:lin ang="0"/>
            </a:gradFill>
            <a:ln cap="rnd">
              <a:noFill/>
              <a:prstDash val="solid"/>
              <a:round/>
            </a:ln>
          </p:spPr>
        </p:sp>
        <p:sp>
          <p:nvSpPr>
            <p:cNvPr name="TextBox 12" id="12"/>
            <p:cNvSpPr txBox="true"/>
            <p:nvPr/>
          </p:nvSpPr>
          <p:spPr>
            <a:xfrm>
              <a:off x="0" y="-47625"/>
              <a:ext cx="1680103" cy="1185301"/>
            </a:xfrm>
            <a:prstGeom prst="rect">
              <a:avLst/>
            </a:prstGeom>
          </p:spPr>
          <p:txBody>
            <a:bodyPr anchor="ctr" rtlCol="false" tIns="50800" lIns="50800" bIns="50800" rIns="50800"/>
            <a:lstStyle/>
            <a:p>
              <a:pPr algn="ctr" marL="0" indent="0" lvl="0">
                <a:lnSpc>
                  <a:spcPts val="3138"/>
                </a:lnSpc>
                <a:spcBef>
                  <a:spcPct val="0"/>
                </a:spcBef>
              </a:pPr>
            </a:p>
          </p:txBody>
        </p:sp>
      </p:grpSp>
      <p:grpSp>
        <p:nvGrpSpPr>
          <p:cNvPr name="Group 13" id="13"/>
          <p:cNvGrpSpPr/>
          <p:nvPr/>
        </p:nvGrpSpPr>
        <p:grpSpPr>
          <a:xfrm rot="0">
            <a:off x="2481797" y="3507172"/>
            <a:ext cx="1608820" cy="160882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66D"/>
            </a:solidFill>
            <a:ln cap="sq">
              <a:no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marL="0" indent="0" lvl="0">
                <a:lnSpc>
                  <a:spcPts val="3138"/>
                </a:lnSpc>
                <a:spcBef>
                  <a:spcPct val="0"/>
                </a:spcBef>
              </a:pPr>
            </a:p>
          </p:txBody>
        </p:sp>
      </p:grpSp>
      <p:grpSp>
        <p:nvGrpSpPr>
          <p:cNvPr name="Group 16" id="16"/>
          <p:cNvGrpSpPr/>
          <p:nvPr/>
        </p:nvGrpSpPr>
        <p:grpSpPr>
          <a:xfrm rot="0">
            <a:off x="8339590" y="3507172"/>
            <a:ext cx="1608820" cy="160882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66D"/>
            </a:solidFill>
            <a:ln cap="sq">
              <a:noFill/>
              <a:prstDash val="solid"/>
              <a:miter/>
            </a:ln>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marL="0" indent="0" lvl="0">
                <a:lnSpc>
                  <a:spcPts val="3138"/>
                </a:lnSpc>
                <a:spcBef>
                  <a:spcPct val="0"/>
                </a:spcBef>
              </a:pPr>
            </a:p>
          </p:txBody>
        </p:sp>
      </p:grpSp>
      <p:grpSp>
        <p:nvGrpSpPr>
          <p:cNvPr name="Group 19" id="19"/>
          <p:cNvGrpSpPr/>
          <p:nvPr/>
        </p:nvGrpSpPr>
        <p:grpSpPr>
          <a:xfrm rot="0">
            <a:off x="14197383" y="3507172"/>
            <a:ext cx="1608820" cy="160882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66D"/>
            </a:solidFill>
            <a:ln cap="sq">
              <a:no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marL="0" indent="0" lvl="0">
                <a:lnSpc>
                  <a:spcPts val="3138"/>
                </a:lnSpc>
                <a:spcBef>
                  <a:spcPct val="0"/>
                </a:spcBef>
              </a:pPr>
            </a:p>
          </p:txBody>
        </p:sp>
      </p:grpSp>
      <p:sp>
        <p:nvSpPr>
          <p:cNvPr name="Freeform 22" id="22"/>
          <p:cNvSpPr/>
          <p:nvPr/>
        </p:nvSpPr>
        <p:spPr>
          <a:xfrm flipH="false" flipV="false" rot="0">
            <a:off x="8646560" y="3856793"/>
            <a:ext cx="915174" cy="1046456"/>
          </a:xfrm>
          <a:custGeom>
            <a:avLst/>
            <a:gdLst/>
            <a:ahLst/>
            <a:cxnLst/>
            <a:rect r="r" b="b" t="t" l="l"/>
            <a:pathLst>
              <a:path h="1046456" w="915174">
                <a:moveTo>
                  <a:pt x="0" y="0"/>
                </a:moveTo>
                <a:lnTo>
                  <a:pt x="915174" y="0"/>
                </a:lnTo>
                <a:lnTo>
                  <a:pt x="915174" y="1046457"/>
                </a:lnTo>
                <a:lnTo>
                  <a:pt x="0" y="10464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2767281" y="3754722"/>
            <a:ext cx="1037852" cy="1148528"/>
          </a:xfrm>
          <a:custGeom>
            <a:avLst/>
            <a:gdLst/>
            <a:ahLst/>
            <a:cxnLst/>
            <a:rect r="r" b="b" t="t" l="l"/>
            <a:pathLst>
              <a:path h="1148528" w="1037852">
                <a:moveTo>
                  <a:pt x="0" y="0"/>
                </a:moveTo>
                <a:lnTo>
                  <a:pt x="1037852" y="0"/>
                </a:lnTo>
                <a:lnTo>
                  <a:pt x="1037852" y="1148528"/>
                </a:lnTo>
                <a:lnTo>
                  <a:pt x="0" y="11485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4508557" y="3841258"/>
            <a:ext cx="1010708" cy="940649"/>
          </a:xfrm>
          <a:custGeom>
            <a:avLst/>
            <a:gdLst/>
            <a:ahLst/>
            <a:cxnLst/>
            <a:rect r="r" b="b" t="t" l="l"/>
            <a:pathLst>
              <a:path h="940649" w="1010708">
                <a:moveTo>
                  <a:pt x="0" y="0"/>
                </a:moveTo>
                <a:lnTo>
                  <a:pt x="1010707" y="0"/>
                </a:lnTo>
                <a:lnTo>
                  <a:pt x="1010707" y="940649"/>
                </a:lnTo>
                <a:lnTo>
                  <a:pt x="0" y="9406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1028700" y="1633971"/>
            <a:ext cx="16544182" cy="1402476"/>
          </a:xfrm>
          <a:prstGeom prst="rect">
            <a:avLst/>
          </a:prstGeom>
        </p:spPr>
        <p:txBody>
          <a:bodyPr anchor="t" rtlCol="false" tIns="0" lIns="0" bIns="0" rIns="0">
            <a:spAutoFit/>
          </a:bodyPr>
          <a:lstStyle/>
          <a:p>
            <a:pPr algn="ctr" marL="0" indent="0" lvl="0">
              <a:lnSpc>
                <a:spcPts val="10898"/>
              </a:lnSpc>
              <a:spcBef>
                <a:spcPct val="0"/>
              </a:spcBef>
            </a:pPr>
            <a:r>
              <a:rPr lang="en-US" sz="7784">
                <a:solidFill>
                  <a:srgbClr val="05066D"/>
                </a:solidFill>
                <a:latin typeface="Poppins Ultra-Bold"/>
              </a:rPr>
              <a:t>Anaemia &amp; Haemoglobin Levels</a:t>
            </a:r>
          </a:p>
        </p:txBody>
      </p:sp>
      <p:sp>
        <p:nvSpPr>
          <p:cNvPr name="TextBox 26" id="26"/>
          <p:cNvSpPr txBox="true"/>
          <p:nvPr/>
        </p:nvSpPr>
        <p:spPr>
          <a:xfrm rot="0">
            <a:off x="6903629" y="5131480"/>
            <a:ext cx="4480741" cy="1553966"/>
          </a:xfrm>
          <a:prstGeom prst="rect">
            <a:avLst/>
          </a:prstGeom>
        </p:spPr>
        <p:txBody>
          <a:bodyPr anchor="t" rtlCol="false" tIns="0" lIns="0" bIns="0" rIns="0">
            <a:spAutoFit/>
          </a:bodyPr>
          <a:lstStyle/>
          <a:p>
            <a:pPr algn="ctr">
              <a:lnSpc>
                <a:spcPts val="6096"/>
              </a:lnSpc>
            </a:pPr>
            <a:r>
              <a:rPr lang="en-US" sz="2438">
                <a:solidFill>
                  <a:srgbClr val="05066D"/>
                </a:solidFill>
                <a:latin typeface="Canva Sans Bold"/>
              </a:rPr>
              <a:t>Testing</a:t>
            </a:r>
          </a:p>
          <a:p>
            <a:pPr algn="ctr">
              <a:lnSpc>
                <a:spcPts val="2854"/>
              </a:lnSpc>
              <a:spcBef>
                <a:spcPct val="0"/>
              </a:spcBef>
            </a:pPr>
            <a:r>
              <a:rPr lang="en-US" sz="2038">
                <a:solidFill>
                  <a:srgbClr val="05066D"/>
                </a:solidFill>
                <a:latin typeface="Canva Sans"/>
              </a:rPr>
              <a:t>A blood sample is collected from the patient.</a:t>
            </a:r>
          </a:p>
        </p:txBody>
      </p:sp>
      <p:sp>
        <p:nvSpPr>
          <p:cNvPr name="TextBox 27" id="27"/>
          <p:cNvSpPr txBox="true"/>
          <p:nvPr/>
        </p:nvSpPr>
        <p:spPr>
          <a:xfrm rot="0">
            <a:off x="12761423" y="5131480"/>
            <a:ext cx="4480741" cy="1915916"/>
          </a:xfrm>
          <a:prstGeom prst="rect">
            <a:avLst/>
          </a:prstGeom>
        </p:spPr>
        <p:txBody>
          <a:bodyPr anchor="t" rtlCol="false" tIns="0" lIns="0" bIns="0" rIns="0">
            <a:spAutoFit/>
          </a:bodyPr>
          <a:lstStyle/>
          <a:p>
            <a:pPr algn="ctr">
              <a:lnSpc>
                <a:spcPts val="6096"/>
              </a:lnSpc>
            </a:pPr>
            <a:r>
              <a:rPr lang="en-US" sz="2438">
                <a:solidFill>
                  <a:srgbClr val="05066D"/>
                </a:solidFill>
                <a:latin typeface="Canva Sans Bold"/>
              </a:rPr>
              <a:t>Target</a:t>
            </a:r>
          </a:p>
          <a:p>
            <a:pPr algn="ctr">
              <a:lnSpc>
                <a:spcPts val="2854"/>
              </a:lnSpc>
              <a:spcBef>
                <a:spcPct val="0"/>
              </a:spcBef>
            </a:pPr>
            <a:r>
              <a:rPr lang="en-US" sz="2038">
                <a:solidFill>
                  <a:srgbClr val="05066D"/>
                </a:solidFill>
                <a:latin typeface="Canva Sans"/>
              </a:rPr>
              <a:t>T</a:t>
            </a:r>
            <a:r>
              <a:rPr lang="en-US" sz="2038">
                <a:solidFill>
                  <a:srgbClr val="05066D"/>
                </a:solidFill>
                <a:latin typeface="Canva Sans"/>
              </a:rPr>
              <a:t>his analysis is relevant for assessing anaemia prevalence and trends.</a:t>
            </a:r>
          </a:p>
        </p:txBody>
      </p:sp>
      <p:sp>
        <p:nvSpPr>
          <p:cNvPr name="TextBox 28" id="28"/>
          <p:cNvSpPr txBox="true"/>
          <p:nvPr/>
        </p:nvSpPr>
        <p:spPr>
          <a:xfrm rot="0">
            <a:off x="1045836" y="5369605"/>
            <a:ext cx="4480741" cy="2529491"/>
          </a:xfrm>
          <a:prstGeom prst="rect">
            <a:avLst/>
          </a:prstGeom>
        </p:spPr>
        <p:txBody>
          <a:bodyPr anchor="t" rtlCol="false" tIns="0" lIns="0" bIns="0" rIns="0">
            <a:spAutoFit/>
          </a:bodyPr>
          <a:lstStyle/>
          <a:p>
            <a:pPr algn="ctr">
              <a:lnSpc>
                <a:spcPts val="2854"/>
              </a:lnSpc>
              <a:spcBef>
                <a:spcPct val="0"/>
              </a:spcBef>
            </a:pPr>
            <a:r>
              <a:rPr lang="en-US" sz="2038">
                <a:solidFill>
                  <a:srgbClr val="05066D"/>
                </a:solidFill>
                <a:latin typeface="Canva Sans"/>
              </a:rPr>
              <a:t>Haemoglobin is a protein found in red blood cells that carries oxygen throughout the body. Abnormal levels of haemoglobin can indicate various conditions, including anaemia.</a:t>
            </a:r>
          </a:p>
          <a:p>
            <a:pPr algn="ctr">
              <a:lnSpc>
                <a:spcPts val="2854"/>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true" flipV="false" rot="0">
            <a:off x="13765773" y="4902117"/>
            <a:ext cx="6014582" cy="9214541"/>
          </a:xfrm>
          <a:custGeom>
            <a:avLst/>
            <a:gdLst/>
            <a:ahLst/>
            <a:cxnLst/>
            <a:rect r="r" b="b" t="t" l="l"/>
            <a:pathLst>
              <a:path h="9214541" w="6014582">
                <a:moveTo>
                  <a:pt x="6014583" y="0"/>
                </a:moveTo>
                <a:lnTo>
                  <a:pt x="0" y="0"/>
                </a:lnTo>
                <a:lnTo>
                  <a:pt x="0" y="9214541"/>
                </a:lnTo>
                <a:lnTo>
                  <a:pt x="6014583" y="9214541"/>
                </a:lnTo>
                <a:lnTo>
                  <a:pt x="601458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98567" y="0"/>
            <a:ext cx="6226543" cy="6472632"/>
            <a:chOff x="0" y="0"/>
            <a:chExt cx="6108573" cy="6350000"/>
          </a:xfrm>
        </p:grpSpPr>
        <p:sp>
          <p:nvSpPr>
            <p:cNvPr name="Freeform 4" id="4"/>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4"/>
              <a:stretch>
                <a:fillRect l="-27926" t="0" r="-27926" b="0"/>
              </a:stretch>
            </a:blipFill>
          </p:spPr>
        </p:sp>
      </p:grpSp>
      <p:grpSp>
        <p:nvGrpSpPr>
          <p:cNvPr name="Group 5" id="5"/>
          <p:cNvGrpSpPr/>
          <p:nvPr/>
        </p:nvGrpSpPr>
        <p:grpSpPr>
          <a:xfrm rot="0">
            <a:off x="4909962" y="2471693"/>
            <a:ext cx="290347" cy="29034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5066D"/>
            </a:solidFill>
          </p:spPr>
        </p:sp>
        <p:sp>
          <p:nvSpPr>
            <p:cNvPr name="TextBox 7" id="7"/>
            <p:cNvSpPr txBox="true"/>
            <p:nvPr/>
          </p:nvSpPr>
          <p:spPr>
            <a:xfrm>
              <a:off x="190500" y="133350"/>
              <a:ext cx="431800" cy="488950"/>
            </a:xfrm>
            <a:prstGeom prst="rect">
              <a:avLst/>
            </a:prstGeom>
          </p:spPr>
          <p:txBody>
            <a:bodyPr anchor="ctr" rtlCol="false" tIns="50800" lIns="50800" bIns="50800" rIns="50800"/>
            <a:lstStyle/>
            <a:p>
              <a:pPr algn="ctr">
                <a:lnSpc>
                  <a:spcPts val="3719"/>
                </a:lnSpc>
              </a:pPr>
            </a:p>
          </p:txBody>
        </p:sp>
      </p:grpSp>
      <p:sp>
        <p:nvSpPr>
          <p:cNvPr name="TextBox 8" id="8"/>
          <p:cNvSpPr txBox="true"/>
          <p:nvPr/>
        </p:nvSpPr>
        <p:spPr>
          <a:xfrm rot="0">
            <a:off x="4909962" y="851985"/>
            <a:ext cx="6542876" cy="1402476"/>
          </a:xfrm>
          <a:prstGeom prst="rect">
            <a:avLst/>
          </a:prstGeom>
        </p:spPr>
        <p:txBody>
          <a:bodyPr anchor="t" rtlCol="false" tIns="0" lIns="0" bIns="0" rIns="0">
            <a:spAutoFit/>
          </a:bodyPr>
          <a:lstStyle/>
          <a:p>
            <a:pPr marL="0" indent="0" lvl="0">
              <a:lnSpc>
                <a:spcPts val="10898"/>
              </a:lnSpc>
              <a:spcBef>
                <a:spcPct val="0"/>
              </a:spcBef>
            </a:pPr>
            <a:r>
              <a:rPr lang="en-US" sz="7784">
                <a:solidFill>
                  <a:srgbClr val="05066D"/>
                </a:solidFill>
                <a:latin typeface="Poppins Ultra-Bold"/>
              </a:rPr>
              <a:t>SQL Query</a:t>
            </a:r>
          </a:p>
        </p:txBody>
      </p:sp>
      <p:sp>
        <p:nvSpPr>
          <p:cNvPr name="TextBox 9" id="9"/>
          <p:cNvSpPr txBox="true"/>
          <p:nvPr/>
        </p:nvSpPr>
        <p:spPr>
          <a:xfrm rot="0">
            <a:off x="5484809" y="2424068"/>
            <a:ext cx="6814331" cy="1387761"/>
          </a:xfrm>
          <a:prstGeom prst="rect">
            <a:avLst/>
          </a:prstGeom>
        </p:spPr>
        <p:txBody>
          <a:bodyPr anchor="t" rtlCol="false" tIns="0" lIns="0" bIns="0" rIns="0">
            <a:spAutoFit/>
          </a:bodyPr>
          <a:lstStyle/>
          <a:p>
            <a:pPr>
              <a:lnSpc>
                <a:spcPts val="2854"/>
              </a:lnSpc>
            </a:pPr>
            <a:r>
              <a:rPr lang="en-US" sz="2038">
                <a:solidFill>
                  <a:srgbClr val="05066D"/>
                </a:solidFill>
                <a:latin typeface="Canva Sans Bold"/>
              </a:rPr>
              <a:t>Objective</a:t>
            </a:r>
            <a:r>
              <a:rPr lang="en-US" sz="2038">
                <a:solidFill>
                  <a:srgbClr val="05066D"/>
                </a:solidFill>
                <a:latin typeface="Canva Sans"/>
              </a:rPr>
              <a:t>:</a:t>
            </a:r>
          </a:p>
          <a:p>
            <a:pPr>
              <a:lnSpc>
                <a:spcPts val="2714"/>
              </a:lnSpc>
              <a:spcBef>
                <a:spcPct val="0"/>
              </a:spcBef>
            </a:pPr>
            <a:r>
              <a:rPr lang="en-US" sz="1938">
                <a:solidFill>
                  <a:srgbClr val="05066D"/>
                </a:solidFill>
                <a:latin typeface="Canva Sans"/>
              </a:rPr>
              <a:t>Investigate fluctuating levels of anaemia over time by examining haemoglobin levels in blood test data for female patients aged 18 and over in the ‘SO’ area.</a:t>
            </a:r>
          </a:p>
        </p:txBody>
      </p:sp>
      <p:grpSp>
        <p:nvGrpSpPr>
          <p:cNvPr name="Group 10" id="10"/>
          <p:cNvGrpSpPr/>
          <p:nvPr/>
        </p:nvGrpSpPr>
        <p:grpSpPr>
          <a:xfrm rot="0">
            <a:off x="4909962" y="4516679"/>
            <a:ext cx="290347" cy="29034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5066D"/>
            </a:solidFill>
          </p:spPr>
        </p:sp>
        <p:sp>
          <p:nvSpPr>
            <p:cNvPr name="TextBox 12" id="12"/>
            <p:cNvSpPr txBox="true"/>
            <p:nvPr/>
          </p:nvSpPr>
          <p:spPr>
            <a:xfrm>
              <a:off x="190500" y="133350"/>
              <a:ext cx="431800" cy="488950"/>
            </a:xfrm>
            <a:prstGeom prst="rect">
              <a:avLst/>
            </a:prstGeom>
          </p:spPr>
          <p:txBody>
            <a:bodyPr anchor="ctr" rtlCol="false" tIns="50800" lIns="50800" bIns="50800" rIns="50800"/>
            <a:lstStyle/>
            <a:p>
              <a:pPr algn="ctr">
                <a:lnSpc>
                  <a:spcPts val="3719"/>
                </a:lnSpc>
              </a:pPr>
            </a:p>
          </p:txBody>
        </p:sp>
      </p:grpSp>
      <p:sp>
        <p:nvSpPr>
          <p:cNvPr name="TextBox 13" id="13"/>
          <p:cNvSpPr txBox="true"/>
          <p:nvPr/>
        </p:nvSpPr>
        <p:spPr>
          <a:xfrm rot="0">
            <a:off x="5484809" y="4411904"/>
            <a:ext cx="8769715" cy="2870915"/>
          </a:xfrm>
          <a:prstGeom prst="rect">
            <a:avLst/>
          </a:prstGeom>
        </p:spPr>
        <p:txBody>
          <a:bodyPr anchor="t" rtlCol="false" tIns="0" lIns="0" bIns="0" rIns="0">
            <a:spAutoFit/>
          </a:bodyPr>
          <a:lstStyle/>
          <a:p>
            <a:pPr>
              <a:lnSpc>
                <a:spcPts val="3465"/>
              </a:lnSpc>
            </a:pPr>
            <a:r>
              <a:rPr lang="en-US" sz="2038">
                <a:solidFill>
                  <a:srgbClr val="05066D"/>
                </a:solidFill>
                <a:latin typeface="Canva Sans Bold"/>
              </a:rPr>
              <a:t>CODE:</a:t>
            </a:r>
          </a:p>
          <a:p>
            <a:pPr>
              <a:lnSpc>
                <a:spcPts val="2445"/>
              </a:lnSpc>
            </a:pPr>
            <a:r>
              <a:rPr lang="en-US" sz="1438">
                <a:solidFill>
                  <a:srgbClr val="FF5757"/>
                </a:solidFill>
                <a:latin typeface="Anca Coder"/>
              </a:rPr>
              <a:t>SELECT * from PATIENTS</a:t>
            </a:r>
          </a:p>
          <a:p>
            <a:pPr>
              <a:lnSpc>
                <a:spcPts val="2445"/>
              </a:lnSpc>
            </a:pPr>
            <a:r>
              <a:rPr lang="en-US" sz="1438">
                <a:solidFill>
                  <a:srgbClr val="FF5757"/>
                </a:solidFill>
                <a:latin typeface="Anca Coder"/>
              </a:rPr>
              <a:t>JOIN BLOOD_TESTS</a:t>
            </a:r>
          </a:p>
          <a:p>
            <a:pPr>
              <a:lnSpc>
                <a:spcPts val="2445"/>
              </a:lnSpc>
            </a:pPr>
            <a:r>
              <a:rPr lang="en-US" sz="1438">
                <a:solidFill>
                  <a:srgbClr val="FF5757"/>
                </a:solidFill>
                <a:latin typeface="Anca Coder"/>
              </a:rPr>
              <a:t>ON PATIENTS.PATIENT_ID = BLOOD_TESTS.PATIENT_ID</a:t>
            </a:r>
          </a:p>
          <a:p>
            <a:pPr>
              <a:lnSpc>
                <a:spcPts val="2445"/>
              </a:lnSpc>
            </a:pPr>
            <a:r>
              <a:rPr lang="en-US" sz="1438">
                <a:solidFill>
                  <a:srgbClr val="FF5757"/>
                </a:solidFill>
                <a:latin typeface="Anca Coder"/>
              </a:rPr>
              <a:t>WHERE PATIENTS.CURRENT_AGE &gt;=18</a:t>
            </a:r>
          </a:p>
          <a:p>
            <a:pPr>
              <a:lnSpc>
                <a:spcPts val="2445"/>
              </a:lnSpc>
            </a:pPr>
            <a:r>
              <a:rPr lang="en-US" sz="1438">
                <a:solidFill>
                  <a:srgbClr val="FF5757"/>
                </a:solidFill>
                <a:latin typeface="Anca Coder"/>
              </a:rPr>
              <a:t>AND PATIENTS.GENDER = 'Female'</a:t>
            </a:r>
          </a:p>
          <a:p>
            <a:pPr>
              <a:lnSpc>
                <a:spcPts val="2445"/>
              </a:lnSpc>
            </a:pPr>
            <a:r>
              <a:rPr lang="en-US" sz="1438">
                <a:solidFill>
                  <a:srgbClr val="FF5757"/>
                </a:solidFill>
                <a:latin typeface="Anca Coder"/>
              </a:rPr>
              <a:t>AND BLOOD_TESTS.TEST LIKE'Haemoglobin'</a:t>
            </a:r>
          </a:p>
          <a:p>
            <a:pPr>
              <a:lnSpc>
                <a:spcPts val="2445"/>
              </a:lnSpc>
            </a:pPr>
            <a:r>
              <a:rPr lang="en-US" sz="1438">
                <a:solidFill>
                  <a:srgbClr val="FF5757"/>
                </a:solidFill>
                <a:latin typeface="Anca Coder"/>
              </a:rPr>
              <a:t>AND PATIENTS.POSTCODE LIKE 'SO%'</a:t>
            </a:r>
          </a:p>
          <a:p>
            <a:pPr>
              <a:lnSpc>
                <a:spcPts val="2445"/>
              </a:lnSpc>
              <a:spcBef>
                <a:spcPct val="0"/>
              </a:spcBef>
            </a:pPr>
            <a:r>
              <a:rPr lang="en-US" sz="1438">
                <a:solidFill>
                  <a:srgbClr val="FF5757"/>
                </a:solidFill>
                <a:latin typeface="Anca Coder"/>
              </a:rPr>
              <a:t>AND BLOOD_TESTS.SAMPLE_DATE BETWEEN '2015-01-01' AND '2022-12-31'</a:t>
            </a:r>
          </a:p>
        </p:txBody>
      </p:sp>
      <p:grpSp>
        <p:nvGrpSpPr>
          <p:cNvPr name="Group 14" id="14"/>
          <p:cNvGrpSpPr/>
          <p:nvPr/>
        </p:nvGrpSpPr>
        <p:grpSpPr>
          <a:xfrm rot="0">
            <a:off x="4909962" y="8156682"/>
            <a:ext cx="290347" cy="29034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5066D"/>
            </a:solidFill>
          </p:spPr>
        </p:sp>
        <p:sp>
          <p:nvSpPr>
            <p:cNvPr name="TextBox 16" id="16"/>
            <p:cNvSpPr txBox="true"/>
            <p:nvPr/>
          </p:nvSpPr>
          <p:spPr>
            <a:xfrm>
              <a:off x="190500" y="133350"/>
              <a:ext cx="431800" cy="488950"/>
            </a:xfrm>
            <a:prstGeom prst="rect">
              <a:avLst/>
            </a:prstGeom>
          </p:spPr>
          <p:txBody>
            <a:bodyPr anchor="ctr" rtlCol="false" tIns="50800" lIns="50800" bIns="50800" rIns="50800"/>
            <a:lstStyle/>
            <a:p>
              <a:pPr algn="ctr">
                <a:lnSpc>
                  <a:spcPts val="3719"/>
                </a:lnSpc>
              </a:pPr>
            </a:p>
          </p:txBody>
        </p:sp>
      </p:grpSp>
      <p:sp>
        <p:nvSpPr>
          <p:cNvPr name="TextBox 17" id="17"/>
          <p:cNvSpPr txBox="true"/>
          <p:nvPr/>
        </p:nvSpPr>
        <p:spPr>
          <a:xfrm rot="0">
            <a:off x="5484809" y="8128107"/>
            <a:ext cx="7398821" cy="844201"/>
          </a:xfrm>
          <a:prstGeom prst="rect">
            <a:avLst/>
          </a:prstGeom>
        </p:spPr>
        <p:txBody>
          <a:bodyPr anchor="t" rtlCol="false" tIns="0" lIns="0" bIns="0" rIns="0">
            <a:spAutoFit/>
          </a:bodyPr>
          <a:lstStyle/>
          <a:p>
            <a:pPr>
              <a:lnSpc>
                <a:spcPts val="2294"/>
              </a:lnSpc>
              <a:spcBef>
                <a:spcPct val="0"/>
              </a:spcBef>
            </a:pPr>
            <a:r>
              <a:rPr lang="en-US" sz="1638">
                <a:solidFill>
                  <a:srgbClr val="05066D"/>
                </a:solidFill>
                <a:latin typeface="Canva Sans Bold"/>
              </a:rPr>
              <a:t>Result</a:t>
            </a:r>
            <a:r>
              <a:rPr lang="en-US" sz="1638">
                <a:solidFill>
                  <a:srgbClr val="05066D"/>
                </a:solidFill>
                <a:latin typeface="Canva Sans"/>
              </a:rPr>
              <a:t>: This query retrieves all relevant blood test data for female patients aged 18 and over in the ‘SO’ area, specifically focusing on haemoglobin levels between January 1, 2015, and December 31, 2022</a:t>
            </a:r>
          </a:p>
        </p:txBody>
      </p:sp>
      <p:sp>
        <p:nvSpPr>
          <p:cNvPr name="Freeform 18" id="18"/>
          <p:cNvSpPr/>
          <p:nvPr/>
        </p:nvSpPr>
        <p:spPr>
          <a:xfrm flipH="false" flipV="false" rot="0">
            <a:off x="13765773" y="856761"/>
            <a:ext cx="3024000" cy="3024000"/>
          </a:xfrm>
          <a:custGeom>
            <a:avLst/>
            <a:gdLst/>
            <a:ahLst/>
            <a:cxnLst/>
            <a:rect r="r" b="b" t="t" l="l"/>
            <a:pathLst>
              <a:path h="3024000" w="3024000">
                <a:moveTo>
                  <a:pt x="0" y="0"/>
                </a:moveTo>
                <a:lnTo>
                  <a:pt x="3024000" y="0"/>
                </a:lnTo>
                <a:lnTo>
                  <a:pt x="3024000" y="3024000"/>
                </a:lnTo>
                <a:lnTo>
                  <a:pt x="0" y="3024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550550" y="4311582"/>
            <a:ext cx="5471313" cy="3704882"/>
            <a:chOff x="0" y="0"/>
            <a:chExt cx="1680103" cy="1137676"/>
          </a:xfrm>
        </p:grpSpPr>
        <p:sp>
          <p:nvSpPr>
            <p:cNvPr name="Freeform 3" id="3"/>
            <p:cNvSpPr/>
            <p:nvPr/>
          </p:nvSpPr>
          <p:spPr>
            <a:xfrm flipH="false" flipV="false" rot="0">
              <a:off x="0" y="0"/>
              <a:ext cx="1680103" cy="1137676"/>
            </a:xfrm>
            <a:custGeom>
              <a:avLst/>
              <a:gdLst/>
              <a:ahLst/>
              <a:cxnLst/>
              <a:rect r="r" b="b" t="t" l="l"/>
              <a:pathLst>
                <a:path h="1137676" w="1680103">
                  <a:moveTo>
                    <a:pt x="59430" y="0"/>
                  </a:moveTo>
                  <a:lnTo>
                    <a:pt x="1620673" y="0"/>
                  </a:lnTo>
                  <a:cubicBezTo>
                    <a:pt x="1636435" y="0"/>
                    <a:pt x="1651551" y="6261"/>
                    <a:pt x="1662696" y="17407"/>
                  </a:cubicBezTo>
                  <a:cubicBezTo>
                    <a:pt x="1673841" y="28552"/>
                    <a:pt x="1680103" y="43668"/>
                    <a:pt x="1680103" y="59430"/>
                  </a:cubicBezTo>
                  <a:lnTo>
                    <a:pt x="1680103" y="1078246"/>
                  </a:lnTo>
                  <a:cubicBezTo>
                    <a:pt x="1680103" y="1094008"/>
                    <a:pt x="1673841" y="1109124"/>
                    <a:pt x="1662696" y="1120270"/>
                  </a:cubicBezTo>
                  <a:cubicBezTo>
                    <a:pt x="1651551" y="1131415"/>
                    <a:pt x="1636435" y="1137676"/>
                    <a:pt x="1620673" y="1137676"/>
                  </a:cubicBezTo>
                  <a:lnTo>
                    <a:pt x="59430" y="1137676"/>
                  </a:lnTo>
                  <a:cubicBezTo>
                    <a:pt x="26608" y="1137676"/>
                    <a:pt x="0" y="1111068"/>
                    <a:pt x="0" y="1078246"/>
                  </a:cubicBezTo>
                  <a:lnTo>
                    <a:pt x="0" y="59430"/>
                  </a:lnTo>
                  <a:cubicBezTo>
                    <a:pt x="0" y="43668"/>
                    <a:pt x="6261" y="28552"/>
                    <a:pt x="17407" y="17407"/>
                  </a:cubicBezTo>
                  <a:cubicBezTo>
                    <a:pt x="28552" y="6261"/>
                    <a:pt x="43668" y="0"/>
                    <a:pt x="59430" y="0"/>
                  </a:cubicBezTo>
                  <a:close/>
                </a:path>
              </a:pathLst>
            </a:custGeom>
            <a:gradFill rotWithShape="true">
              <a:gsLst>
                <a:gs pos="0">
                  <a:srgbClr val="E4EEFF">
                    <a:alpha val="100000"/>
                  </a:srgbClr>
                </a:gs>
                <a:gs pos="100000">
                  <a:srgbClr val="B0C5FF">
                    <a:alpha val="100000"/>
                  </a:srgbClr>
                </a:gs>
              </a:gsLst>
              <a:lin ang="0"/>
            </a:gradFill>
            <a:ln cap="rnd">
              <a:noFill/>
              <a:prstDash val="solid"/>
              <a:round/>
            </a:ln>
          </p:spPr>
        </p:sp>
        <p:sp>
          <p:nvSpPr>
            <p:cNvPr name="TextBox 4" id="4"/>
            <p:cNvSpPr txBox="true"/>
            <p:nvPr/>
          </p:nvSpPr>
          <p:spPr>
            <a:xfrm>
              <a:off x="0" y="-47625"/>
              <a:ext cx="1680103" cy="1185301"/>
            </a:xfrm>
            <a:prstGeom prst="rect">
              <a:avLst/>
            </a:prstGeom>
          </p:spPr>
          <p:txBody>
            <a:bodyPr anchor="ctr" rtlCol="false" tIns="50800" lIns="50800" bIns="50800" rIns="50800"/>
            <a:lstStyle/>
            <a:p>
              <a:pPr algn="ctr" marL="0" indent="0" lvl="0">
                <a:lnSpc>
                  <a:spcPts val="3138"/>
                </a:lnSpc>
                <a:spcBef>
                  <a:spcPct val="0"/>
                </a:spcBef>
              </a:pPr>
            </a:p>
          </p:txBody>
        </p:sp>
      </p:grpSp>
      <p:sp>
        <p:nvSpPr>
          <p:cNvPr name="Freeform 5" id="5"/>
          <p:cNvSpPr/>
          <p:nvPr/>
        </p:nvSpPr>
        <p:spPr>
          <a:xfrm flipH="false" flipV="false" rot="0">
            <a:off x="-5333475" y="-8024716"/>
            <a:ext cx="11355339" cy="11355339"/>
          </a:xfrm>
          <a:custGeom>
            <a:avLst/>
            <a:gdLst/>
            <a:ahLst/>
            <a:cxnLst/>
            <a:rect r="r" b="b" t="t" l="l"/>
            <a:pathLst>
              <a:path h="11355339" w="11355339">
                <a:moveTo>
                  <a:pt x="0" y="0"/>
                </a:moveTo>
                <a:lnTo>
                  <a:pt x="11355338" y="0"/>
                </a:lnTo>
                <a:lnTo>
                  <a:pt x="11355338" y="11355339"/>
                </a:lnTo>
                <a:lnTo>
                  <a:pt x="0" y="1135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408343" y="4311582"/>
            <a:ext cx="5471313" cy="3704882"/>
            <a:chOff x="0" y="0"/>
            <a:chExt cx="1680103" cy="1137676"/>
          </a:xfrm>
        </p:grpSpPr>
        <p:sp>
          <p:nvSpPr>
            <p:cNvPr name="Freeform 7" id="7"/>
            <p:cNvSpPr/>
            <p:nvPr/>
          </p:nvSpPr>
          <p:spPr>
            <a:xfrm flipH="false" flipV="false" rot="0">
              <a:off x="0" y="0"/>
              <a:ext cx="1680103" cy="1137676"/>
            </a:xfrm>
            <a:custGeom>
              <a:avLst/>
              <a:gdLst/>
              <a:ahLst/>
              <a:cxnLst/>
              <a:rect r="r" b="b" t="t" l="l"/>
              <a:pathLst>
                <a:path h="1137676" w="1680103">
                  <a:moveTo>
                    <a:pt x="59430" y="0"/>
                  </a:moveTo>
                  <a:lnTo>
                    <a:pt x="1620673" y="0"/>
                  </a:lnTo>
                  <a:cubicBezTo>
                    <a:pt x="1636435" y="0"/>
                    <a:pt x="1651551" y="6261"/>
                    <a:pt x="1662696" y="17407"/>
                  </a:cubicBezTo>
                  <a:cubicBezTo>
                    <a:pt x="1673841" y="28552"/>
                    <a:pt x="1680103" y="43668"/>
                    <a:pt x="1680103" y="59430"/>
                  </a:cubicBezTo>
                  <a:lnTo>
                    <a:pt x="1680103" y="1078246"/>
                  </a:lnTo>
                  <a:cubicBezTo>
                    <a:pt x="1680103" y="1094008"/>
                    <a:pt x="1673841" y="1109124"/>
                    <a:pt x="1662696" y="1120270"/>
                  </a:cubicBezTo>
                  <a:cubicBezTo>
                    <a:pt x="1651551" y="1131415"/>
                    <a:pt x="1636435" y="1137676"/>
                    <a:pt x="1620673" y="1137676"/>
                  </a:cubicBezTo>
                  <a:lnTo>
                    <a:pt x="59430" y="1137676"/>
                  </a:lnTo>
                  <a:cubicBezTo>
                    <a:pt x="26608" y="1137676"/>
                    <a:pt x="0" y="1111068"/>
                    <a:pt x="0" y="1078246"/>
                  </a:cubicBezTo>
                  <a:lnTo>
                    <a:pt x="0" y="59430"/>
                  </a:lnTo>
                  <a:cubicBezTo>
                    <a:pt x="0" y="43668"/>
                    <a:pt x="6261" y="28552"/>
                    <a:pt x="17407" y="17407"/>
                  </a:cubicBezTo>
                  <a:cubicBezTo>
                    <a:pt x="28552" y="6261"/>
                    <a:pt x="43668" y="0"/>
                    <a:pt x="59430" y="0"/>
                  </a:cubicBezTo>
                  <a:close/>
                </a:path>
              </a:pathLst>
            </a:custGeom>
            <a:gradFill rotWithShape="true">
              <a:gsLst>
                <a:gs pos="0">
                  <a:srgbClr val="E4EEFF">
                    <a:alpha val="100000"/>
                  </a:srgbClr>
                </a:gs>
                <a:gs pos="100000">
                  <a:srgbClr val="B0C5FF">
                    <a:alpha val="100000"/>
                  </a:srgbClr>
                </a:gs>
              </a:gsLst>
              <a:lin ang="0"/>
            </a:gradFill>
            <a:ln cap="rnd">
              <a:noFill/>
              <a:prstDash val="solid"/>
              <a:round/>
            </a:ln>
          </p:spPr>
        </p:sp>
        <p:sp>
          <p:nvSpPr>
            <p:cNvPr name="TextBox 8" id="8"/>
            <p:cNvSpPr txBox="true"/>
            <p:nvPr/>
          </p:nvSpPr>
          <p:spPr>
            <a:xfrm>
              <a:off x="0" y="-47625"/>
              <a:ext cx="1680103" cy="1185301"/>
            </a:xfrm>
            <a:prstGeom prst="rect">
              <a:avLst/>
            </a:prstGeom>
          </p:spPr>
          <p:txBody>
            <a:bodyPr anchor="ctr" rtlCol="false" tIns="50800" lIns="50800" bIns="50800" rIns="50800"/>
            <a:lstStyle/>
            <a:p>
              <a:pPr algn="ctr" marL="0" indent="0" lvl="0">
                <a:lnSpc>
                  <a:spcPts val="3138"/>
                </a:lnSpc>
                <a:spcBef>
                  <a:spcPct val="0"/>
                </a:spcBef>
              </a:pPr>
            </a:p>
          </p:txBody>
        </p:sp>
      </p:grpSp>
      <p:sp>
        <p:nvSpPr>
          <p:cNvPr name="Freeform 9" id="9"/>
          <p:cNvSpPr/>
          <p:nvPr/>
        </p:nvSpPr>
        <p:spPr>
          <a:xfrm flipH="false" flipV="false" rot="0">
            <a:off x="12904244" y="6732736"/>
            <a:ext cx="11355339" cy="11355339"/>
          </a:xfrm>
          <a:custGeom>
            <a:avLst/>
            <a:gdLst/>
            <a:ahLst/>
            <a:cxnLst/>
            <a:rect r="r" b="b" t="t" l="l"/>
            <a:pathLst>
              <a:path h="11355339" w="11355339">
                <a:moveTo>
                  <a:pt x="0" y="0"/>
                </a:moveTo>
                <a:lnTo>
                  <a:pt x="11355339" y="0"/>
                </a:lnTo>
                <a:lnTo>
                  <a:pt x="11355339" y="11355339"/>
                </a:lnTo>
                <a:lnTo>
                  <a:pt x="0" y="1135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2266137" y="4311582"/>
            <a:ext cx="5471313" cy="3704882"/>
            <a:chOff x="0" y="0"/>
            <a:chExt cx="1680103" cy="1137676"/>
          </a:xfrm>
        </p:grpSpPr>
        <p:sp>
          <p:nvSpPr>
            <p:cNvPr name="Freeform 11" id="11"/>
            <p:cNvSpPr/>
            <p:nvPr/>
          </p:nvSpPr>
          <p:spPr>
            <a:xfrm flipH="false" flipV="false" rot="0">
              <a:off x="0" y="0"/>
              <a:ext cx="1680103" cy="1137676"/>
            </a:xfrm>
            <a:custGeom>
              <a:avLst/>
              <a:gdLst/>
              <a:ahLst/>
              <a:cxnLst/>
              <a:rect r="r" b="b" t="t" l="l"/>
              <a:pathLst>
                <a:path h="1137676" w="1680103">
                  <a:moveTo>
                    <a:pt x="59430" y="0"/>
                  </a:moveTo>
                  <a:lnTo>
                    <a:pt x="1620673" y="0"/>
                  </a:lnTo>
                  <a:cubicBezTo>
                    <a:pt x="1636435" y="0"/>
                    <a:pt x="1651551" y="6261"/>
                    <a:pt x="1662696" y="17407"/>
                  </a:cubicBezTo>
                  <a:cubicBezTo>
                    <a:pt x="1673841" y="28552"/>
                    <a:pt x="1680103" y="43668"/>
                    <a:pt x="1680103" y="59430"/>
                  </a:cubicBezTo>
                  <a:lnTo>
                    <a:pt x="1680103" y="1078246"/>
                  </a:lnTo>
                  <a:cubicBezTo>
                    <a:pt x="1680103" y="1094008"/>
                    <a:pt x="1673841" y="1109124"/>
                    <a:pt x="1662696" y="1120270"/>
                  </a:cubicBezTo>
                  <a:cubicBezTo>
                    <a:pt x="1651551" y="1131415"/>
                    <a:pt x="1636435" y="1137676"/>
                    <a:pt x="1620673" y="1137676"/>
                  </a:cubicBezTo>
                  <a:lnTo>
                    <a:pt x="59430" y="1137676"/>
                  </a:lnTo>
                  <a:cubicBezTo>
                    <a:pt x="26608" y="1137676"/>
                    <a:pt x="0" y="1111068"/>
                    <a:pt x="0" y="1078246"/>
                  </a:cubicBezTo>
                  <a:lnTo>
                    <a:pt x="0" y="59430"/>
                  </a:lnTo>
                  <a:cubicBezTo>
                    <a:pt x="0" y="43668"/>
                    <a:pt x="6261" y="28552"/>
                    <a:pt x="17407" y="17407"/>
                  </a:cubicBezTo>
                  <a:cubicBezTo>
                    <a:pt x="28552" y="6261"/>
                    <a:pt x="43668" y="0"/>
                    <a:pt x="59430" y="0"/>
                  </a:cubicBezTo>
                  <a:close/>
                </a:path>
              </a:pathLst>
            </a:custGeom>
            <a:gradFill rotWithShape="true">
              <a:gsLst>
                <a:gs pos="0">
                  <a:srgbClr val="E4EEFF">
                    <a:alpha val="100000"/>
                  </a:srgbClr>
                </a:gs>
                <a:gs pos="100000">
                  <a:srgbClr val="B0C5FF">
                    <a:alpha val="100000"/>
                  </a:srgbClr>
                </a:gs>
              </a:gsLst>
              <a:lin ang="0"/>
            </a:gradFill>
            <a:ln cap="rnd">
              <a:noFill/>
              <a:prstDash val="solid"/>
              <a:round/>
            </a:ln>
          </p:spPr>
        </p:sp>
        <p:sp>
          <p:nvSpPr>
            <p:cNvPr name="TextBox 12" id="12"/>
            <p:cNvSpPr txBox="true"/>
            <p:nvPr/>
          </p:nvSpPr>
          <p:spPr>
            <a:xfrm>
              <a:off x="0" y="-47625"/>
              <a:ext cx="1680103" cy="1185301"/>
            </a:xfrm>
            <a:prstGeom prst="rect">
              <a:avLst/>
            </a:prstGeom>
          </p:spPr>
          <p:txBody>
            <a:bodyPr anchor="ctr" rtlCol="false" tIns="50800" lIns="50800" bIns="50800" rIns="50800"/>
            <a:lstStyle/>
            <a:p>
              <a:pPr algn="ctr" marL="0" indent="0" lvl="0">
                <a:lnSpc>
                  <a:spcPts val="3138"/>
                </a:lnSpc>
                <a:spcBef>
                  <a:spcPct val="0"/>
                </a:spcBef>
              </a:pPr>
            </a:p>
          </p:txBody>
        </p:sp>
      </p:grpSp>
      <p:grpSp>
        <p:nvGrpSpPr>
          <p:cNvPr name="Group 13" id="13"/>
          <p:cNvGrpSpPr/>
          <p:nvPr/>
        </p:nvGrpSpPr>
        <p:grpSpPr>
          <a:xfrm rot="0">
            <a:off x="2481797" y="3507172"/>
            <a:ext cx="1608820" cy="160882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66D"/>
            </a:solidFill>
            <a:ln cap="sq">
              <a:no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marL="0" indent="0" lvl="0">
                <a:lnSpc>
                  <a:spcPts val="3138"/>
                </a:lnSpc>
                <a:spcBef>
                  <a:spcPct val="0"/>
                </a:spcBef>
              </a:pPr>
            </a:p>
          </p:txBody>
        </p:sp>
      </p:grpSp>
      <p:grpSp>
        <p:nvGrpSpPr>
          <p:cNvPr name="Group 16" id="16"/>
          <p:cNvGrpSpPr/>
          <p:nvPr/>
        </p:nvGrpSpPr>
        <p:grpSpPr>
          <a:xfrm rot="0">
            <a:off x="8339590" y="3507172"/>
            <a:ext cx="1608820" cy="160882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66D"/>
            </a:solidFill>
            <a:ln cap="sq">
              <a:noFill/>
              <a:prstDash val="solid"/>
              <a:miter/>
            </a:ln>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marL="0" indent="0" lvl="0">
                <a:lnSpc>
                  <a:spcPts val="3138"/>
                </a:lnSpc>
                <a:spcBef>
                  <a:spcPct val="0"/>
                </a:spcBef>
              </a:pPr>
            </a:p>
          </p:txBody>
        </p:sp>
      </p:grpSp>
      <p:grpSp>
        <p:nvGrpSpPr>
          <p:cNvPr name="Group 19" id="19"/>
          <p:cNvGrpSpPr/>
          <p:nvPr/>
        </p:nvGrpSpPr>
        <p:grpSpPr>
          <a:xfrm rot="0">
            <a:off x="14197383" y="3507172"/>
            <a:ext cx="1608820" cy="160882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66D"/>
            </a:solidFill>
            <a:ln cap="sq">
              <a:no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marL="0" indent="0" lvl="0">
                <a:lnSpc>
                  <a:spcPts val="3138"/>
                </a:lnSpc>
                <a:spcBef>
                  <a:spcPct val="0"/>
                </a:spcBef>
              </a:pPr>
            </a:p>
          </p:txBody>
        </p:sp>
      </p:grpSp>
      <p:sp>
        <p:nvSpPr>
          <p:cNvPr name="Freeform 22" id="22"/>
          <p:cNvSpPr/>
          <p:nvPr/>
        </p:nvSpPr>
        <p:spPr>
          <a:xfrm flipH="false" flipV="false" rot="0">
            <a:off x="2756451" y="3804695"/>
            <a:ext cx="1059512" cy="1059512"/>
          </a:xfrm>
          <a:custGeom>
            <a:avLst/>
            <a:gdLst/>
            <a:ahLst/>
            <a:cxnLst/>
            <a:rect r="r" b="b" t="t" l="l"/>
            <a:pathLst>
              <a:path h="1059512" w="1059512">
                <a:moveTo>
                  <a:pt x="0" y="0"/>
                </a:moveTo>
                <a:lnTo>
                  <a:pt x="1059512" y="0"/>
                </a:lnTo>
                <a:lnTo>
                  <a:pt x="1059512" y="1059513"/>
                </a:lnTo>
                <a:lnTo>
                  <a:pt x="0" y="10595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8639116" y="3806698"/>
            <a:ext cx="1009768" cy="1009768"/>
          </a:xfrm>
          <a:custGeom>
            <a:avLst/>
            <a:gdLst/>
            <a:ahLst/>
            <a:cxnLst/>
            <a:rect r="r" b="b" t="t" l="l"/>
            <a:pathLst>
              <a:path h="1009768" w="1009768">
                <a:moveTo>
                  <a:pt x="0" y="0"/>
                </a:moveTo>
                <a:lnTo>
                  <a:pt x="1009768" y="0"/>
                </a:lnTo>
                <a:lnTo>
                  <a:pt x="1009768" y="1009768"/>
                </a:lnTo>
                <a:lnTo>
                  <a:pt x="0" y="10097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4338955" y="1633971"/>
            <a:ext cx="10088309" cy="1402476"/>
          </a:xfrm>
          <a:prstGeom prst="rect">
            <a:avLst/>
          </a:prstGeom>
        </p:spPr>
        <p:txBody>
          <a:bodyPr anchor="t" rtlCol="false" tIns="0" lIns="0" bIns="0" rIns="0">
            <a:spAutoFit/>
          </a:bodyPr>
          <a:lstStyle/>
          <a:p>
            <a:pPr algn="ctr" marL="0" indent="0" lvl="0">
              <a:lnSpc>
                <a:spcPts val="10898"/>
              </a:lnSpc>
              <a:spcBef>
                <a:spcPct val="0"/>
              </a:spcBef>
            </a:pPr>
            <a:r>
              <a:rPr lang="en-US" sz="7784">
                <a:solidFill>
                  <a:srgbClr val="05066D"/>
                </a:solidFill>
                <a:latin typeface="Poppins Ultra-Bold"/>
              </a:rPr>
              <a:t>Multiple Myeloma</a:t>
            </a:r>
          </a:p>
        </p:txBody>
      </p:sp>
      <p:sp>
        <p:nvSpPr>
          <p:cNvPr name="TextBox 25" id="25"/>
          <p:cNvSpPr txBox="true"/>
          <p:nvPr/>
        </p:nvSpPr>
        <p:spPr>
          <a:xfrm rot="0">
            <a:off x="6903629" y="5160055"/>
            <a:ext cx="4480741" cy="2148960"/>
          </a:xfrm>
          <a:prstGeom prst="rect">
            <a:avLst/>
          </a:prstGeom>
        </p:spPr>
        <p:txBody>
          <a:bodyPr anchor="t" rtlCol="false" tIns="0" lIns="0" bIns="0" rIns="0">
            <a:spAutoFit/>
          </a:bodyPr>
          <a:lstStyle/>
          <a:p>
            <a:pPr algn="ctr">
              <a:lnSpc>
                <a:spcPts val="5096"/>
              </a:lnSpc>
            </a:pPr>
            <a:r>
              <a:rPr lang="en-US" sz="2038">
                <a:solidFill>
                  <a:srgbClr val="05066D"/>
                </a:solidFill>
                <a:latin typeface="Canva Sans Bold"/>
              </a:rPr>
              <a:t>T</a:t>
            </a:r>
            <a:r>
              <a:rPr lang="en-US" sz="2038">
                <a:solidFill>
                  <a:srgbClr val="05066D"/>
                </a:solidFill>
                <a:latin typeface="Canva Sans Bold"/>
              </a:rPr>
              <a:t>esting</a:t>
            </a:r>
          </a:p>
          <a:p>
            <a:pPr algn="ctr">
              <a:lnSpc>
                <a:spcPts val="2854"/>
              </a:lnSpc>
              <a:spcBef>
                <a:spcPct val="0"/>
              </a:spcBef>
            </a:pPr>
            <a:r>
              <a:rPr lang="en-US" sz="2038">
                <a:solidFill>
                  <a:srgbClr val="05066D"/>
                </a:solidFill>
                <a:latin typeface="Canva Sans"/>
              </a:rPr>
              <a:t> Diagnosis typically involves a combination of blood tests, urine tests, imaging studies, and bone marrow biopsy.</a:t>
            </a:r>
          </a:p>
        </p:txBody>
      </p:sp>
      <p:sp>
        <p:nvSpPr>
          <p:cNvPr name="TextBox 26" id="26"/>
          <p:cNvSpPr txBox="true"/>
          <p:nvPr/>
        </p:nvSpPr>
        <p:spPr>
          <a:xfrm rot="0">
            <a:off x="12761423" y="5160055"/>
            <a:ext cx="4480741" cy="1787010"/>
          </a:xfrm>
          <a:prstGeom prst="rect">
            <a:avLst/>
          </a:prstGeom>
        </p:spPr>
        <p:txBody>
          <a:bodyPr anchor="t" rtlCol="false" tIns="0" lIns="0" bIns="0" rIns="0">
            <a:spAutoFit/>
          </a:bodyPr>
          <a:lstStyle/>
          <a:p>
            <a:pPr algn="ctr">
              <a:lnSpc>
                <a:spcPts val="5096"/>
              </a:lnSpc>
            </a:pPr>
            <a:r>
              <a:rPr lang="en-US" sz="2038">
                <a:solidFill>
                  <a:srgbClr val="05066D"/>
                </a:solidFill>
                <a:latin typeface="Canva Sans Bold"/>
              </a:rPr>
              <a:t>Target</a:t>
            </a:r>
          </a:p>
          <a:p>
            <a:pPr algn="ctr">
              <a:lnSpc>
                <a:spcPts val="2854"/>
              </a:lnSpc>
              <a:spcBef>
                <a:spcPct val="0"/>
              </a:spcBef>
            </a:pPr>
            <a:r>
              <a:rPr lang="en-US" sz="2038">
                <a:solidFill>
                  <a:srgbClr val="05066D"/>
                </a:solidFill>
                <a:latin typeface="Canva Sans"/>
              </a:rPr>
              <a:t>Analysing the incidence of Multiple Myeloma and its impact on hospital admissions over time. </a:t>
            </a:r>
          </a:p>
        </p:txBody>
      </p:sp>
      <p:sp>
        <p:nvSpPr>
          <p:cNvPr name="TextBox 27" id="27"/>
          <p:cNvSpPr txBox="true"/>
          <p:nvPr/>
        </p:nvSpPr>
        <p:spPr>
          <a:xfrm rot="0">
            <a:off x="1045836" y="5321980"/>
            <a:ext cx="4480741" cy="2529491"/>
          </a:xfrm>
          <a:prstGeom prst="rect">
            <a:avLst/>
          </a:prstGeom>
        </p:spPr>
        <p:txBody>
          <a:bodyPr anchor="t" rtlCol="false" tIns="0" lIns="0" bIns="0" rIns="0">
            <a:spAutoFit/>
          </a:bodyPr>
          <a:lstStyle/>
          <a:p>
            <a:pPr algn="ctr">
              <a:lnSpc>
                <a:spcPts val="2854"/>
              </a:lnSpc>
              <a:spcBef>
                <a:spcPct val="0"/>
              </a:spcBef>
            </a:pPr>
            <a:r>
              <a:rPr lang="en-US" sz="2038">
                <a:solidFill>
                  <a:srgbClr val="05066D"/>
                </a:solidFill>
                <a:latin typeface="Canva Sans"/>
              </a:rPr>
              <a:t>Multiple Myeloma is a cancer of plasma cells, a type of white blood cell present in the bone marrow. It leads to the overproduction of abnormal plasma cells, which can cause bone pain, anaemia, kidney damage, and other complications.</a:t>
            </a:r>
          </a:p>
        </p:txBody>
      </p:sp>
      <p:sp>
        <p:nvSpPr>
          <p:cNvPr name="Freeform 28" id="28"/>
          <p:cNvSpPr/>
          <p:nvPr/>
        </p:nvSpPr>
        <p:spPr>
          <a:xfrm flipH="false" flipV="false" rot="0">
            <a:off x="14508557" y="3841258"/>
            <a:ext cx="1010708" cy="940649"/>
          </a:xfrm>
          <a:custGeom>
            <a:avLst/>
            <a:gdLst/>
            <a:ahLst/>
            <a:cxnLst/>
            <a:rect r="r" b="b" t="t" l="l"/>
            <a:pathLst>
              <a:path h="940649" w="1010708">
                <a:moveTo>
                  <a:pt x="0" y="0"/>
                </a:moveTo>
                <a:lnTo>
                  <a:pt x="1010707" y="0"/>
                </a:lnTo>
                <a:lnTo>
                  <a:pt x="1010707" y="940649"/>
                </a:lnTo>
                <a:lnTo>
                  <a:pt x="0" y="9406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390370" y="5327200"/>
            <a:ext cx="6014582" cy="9214541"/>
          </a:xfrm>
          <a:custGeom>
            <a:avLst/>
            <a:gdLst/>
            <a:ahLst/>
            <a:cxnLst/>
            <a:rect r="r" b="b" t="t" l="l"/>
            <a:pathLst>
              <a:path h="9214541" w="6014582">
                <a:moveTo>
                  <a:pt x="0" y="0"/>
                </a:moveTo>
                <a:lnTo>
                  <a:pt x="6014582" y="0"/>
                </a:lnTo>
                <a:lnTo>
                  <a:pt x="6014582" y="9214542"/>
                </a:lnTo>
                <a:lnTo>
                  <a:pt x="0" y="9214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146029" y="0"/>
            <a:ext cx="6226543" cy="6472632"/>
            <a:chOff x="0" y="0"/>
            <a:chExt cx="6108573" cy="6350000"/>
          </a:xfrm>
        </p:grpSpPr>
        <p:sp>
          <p:nvSpPr>
            <p:cNvPr name="Freeform 4" id="4"/>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4"/>
              <a:stretch>
                <a:fillRect l="-73005" t="0" r="-73005" b="0"/>
              </a:stretch>
            </a:blipFill>
          </p:spPr>
        </p:sp>
      </p:grpSp>
      <p:grpSp>
        <p:nvGrpSpPr>
          <p:cNvPr name="Group 5" id="5"/>
          <p:cNvGrpSpPr/>
          <p:nvPr/>
        </p:nvGrpSpPr>
        <p:grpSpPr>
          <a:xfrm rot="0">
            <a:off x="4528962" y="2471693"/>
            <a:ext cx="290347" cy="29034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5066D"/>
            </a:solidFill>
          </p:spPr>
        </p:sp>
        <p:sp>
          <p:nvSpPr>
            <p:cNvPr name="TextBox 7" id="7"/>
            <p:cNvSpPr txBox="true"/>
            <p:nvPr/>
          </p:nvSpPr>
          <p:spPr>
            <a:xfrm>
              <a:off x="190500" y="133350"/>
              <a:ext cx="431800" cy="488950"/>
            </a:xfrm>
            <a:prstGeom prst="rect">
              <a:avLst/>
            </a:prstGeom>
          </p:spPr>
          <p:txBody>
            <a:bodyPr anchor="ctr" rtlCol="false" tIns="50800" lIns="50800" bIns="50800" rIns="50800"/>
            <a:lstStyle/>
            <a:p>
              <a:pPr algn="ctr">
                <a:lnSpc>
                  <a:spcPts val="3719"/>
                </a:lnSpc>
              </a:pPr>
            </a:p>
          </p:txBody>
        </p:sp>
      </p:grpSp>
      <p:sp>
        <p:nvSpPr>
          <p:cNvPr name="TextBox 8" id="8"/>
          <p:cNvSpPr txBox="true"/>
          <p:nvPr/>
        </p:nvSpPr>
        <p:spPr>
          <a:xfrm rot="0">
            <a:off x="4528962" y="851985"/>
            <a:ext cx="6542876" cy="1402476"/>
          </a:xfrm>
          <a:prstGeom prst="rect">
            <a:avLst/>
          </a:prstGeom>
        </p:spPr>
        <p:txBody>
          <a:bodyPr anchor="t" rtlCol="false" tIns="0" lIns="0" bIns="0" rIns="0">
            <a:spAutoFit/>
          </a:bodyPr>
          <a:lstStyle/>
          <a:p>
            <a:pPr marL="0" indent="0" lvl="0">
              <a:lnSpc>
                <a:spcPts val="10898"/>
              </a:lnSpc>
              <a:spcBef>
                <a:spcPct val="0"/>
              </a:spcBef>
            </a:pPr>
            <a:r>
              <a:rPr lang="en-US" sz="7784">
                <a:solidFill>
                  <a:srgbClr val="05066D"/>
                </a:solidFill>
                <a:latin typeface="Poppins Ultra-Bold"/>
              </a:rPr>
              <a:t>SQL Query</a:t>
            </a:r>
          </a:p>
        </p:txBody>
      </p:sp>
      <p:sp>
        <p:nvSpPr>
          <p:cNvPr name="TextBox 9" id="9"/>
          <p:cNvSpPr txBox="true"/>
          <p:nvPr/>
        </p:nvSpPr>
        <p:spPr>
          <a:xfrm rot="0">
            <a:off x="5103809" y="2424068"/>
            <a:ext cx="6814331" cy="1387761"/>
          </a:xfrm>
          <a:prstGeom prst="rect">
            <a:avLst/>
          </a:prstGeom>
        </p:spPr>
        <p:txBody>
          <a:bodyPr anchor="t" rtlCol="false" tIns="0" lIns="0" bIns="0" rIns="0">
            <a:spAutoFit/>
          </a:bodyPr>
          <a:lstStyle/>
          <a:p>
            <a:pPr>
              <a:lnSpc>
                <a:spcPts val="2854"/>
              </a:lnSpc>
            </a:pPr>
            <a:r>
              <a:rPr lang="en-US" sz="2038">
                <a:solidFill>
                  <a:srgbClr val="05066D"/>
                </a:solidFill>
                <a:latin typeface="Canva Sans Bold"/>
              </a:rPr>
              <a:t>Objective</a:t>
            </a:r>
            <a:r>
              <a:rPr lang="en-US" sz="2038">
                <a:solidFill>
                  <a:srgbClr val="05066D"/>
                </a:solidFill>
                <a:latin typeface="Canva Sans"/>
              </a:rPr>
              <a:t>:</a:t>
            </a:r>
          </a:p>
          <a:p>
            <a:pPr>
              <a:lnSpc>
                <a:spcPts val="2714"/>
              </a:lnSpc>
              <a:spcBef>
                <a:spcPct val="0"/>
              </a:spcBef>
            </a:pPr>
            <a:r>
              <a:rPr lang="en-US" sz="1938">
                <a:solidFill>
                  <a:srgbClr val="05066D"/>
                </a:solidFill>
                <a:latin typeface="Canva Sans"/>
              </a:rPr>
              <a:t>Extract inpatient spells for patients diagnosed with Multiple Myeloma and provide a total count of distinct spells per year.</a:t>
            </a:r>
          </a:p>
        </p:txBody>
      </p:sp>
      <p:grpSp>
        <p:nvGrpSpPr>
          <p:cNvPr name="Group 10" id="10"/>
          <p:cNvGrpSpPr/>
          <p:nvPr/>
        </p:nvGrpSpPr>
        <p:grpSpPr>
          <a:xfrm rot="0">
            <a:off x="4528962" y="4062537"/>
            <a:ext cx="290347" cy="29034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5066D"/>
            </a:solidFill>
          </p:spPr>
        </p:sp>
        <p:sp>
          <p:nvSpPr>
            <p:cNvPr name="TextBox 12" id="12"/>
            <p:cNvSpPr txBox="true"/>
            <p:nvPr/>
          </p:nvSpPr>
          <p:spPr>
            <a:xfrm>
              <a:off x="190500" y="133350"/>
              <a:ext cx="431800" cy="488950"/>
            </a:xfrm>
            <a:prstGeom prst="rect">
              <a:avLst/>
            </a:prstGeom>
          </p:spPr>
          <p:txBody>
            <a:bodyPr anchor="ctr" rtlCol="false" tIns="50800" lIns="50800" bIns="50800" rIns="50800"/>
            <a:lstStyle/>
            <a:p>
              <a:pPr algn="ctr">
                <a:lnSpc>
                  <a:spcPts val="3719"/>
                </a:lnSpc>
              </a:pPr>
            </a:p>
          </p:txBody>
        </p:sp>
      </p:grpSp>
      <p:sp>
        <p:nvSpPr>
          <p:cNvPr name="TextBox 13" id="13"/>
          <p:cNvSpPr txBox="true"/>
          <p:nvPr/>
        </p:nvSpPr>
        <p:spPr>
          <a:xfrm rot="0">
            <a:off x="5103809" y="3805362"/>
            <a:ext cx="11522130" cy="4114397"/>
          </a:xfrm>
          <a:prstGeom prst="rect">
            <a:avLst/>
          </a:prstGeom>
        </p:spPr>
        <p:txBody>
          <a:bodyPr anchor="t" rtlCol="false" tIns="0" lIns="0" bIns="0" rIns="0">
            <a:spAutoFit/>
          </a:bodyPr>
          <a:lstStyle/>
          <a:p>
            <a:pPr>
              <a:lnSpc>
                <a:spcPts val="5096"/>
              </a:lnSpc>
            </a:pPr>
            <a:r>
              <a:rPr lang="en-US" sz="2038">
                <a:solidFill>
                  <a:srgbClr val="05066D"/>
                </a:solidFill>
                <a:latin typeface="Canva Sans Bold"/>
              </a:rPr>
              <a:t>CODE:</a:t>
            </a:r>
          </a:p>
          <a:p>
            <a:pPr>
              <a:lnSpc>
                <a:spcPts val="2262"/>
              </a:lnSpc>
            </a:pPr>
            <a:r>
              <a:rPr lang="en-US" sz="1338">
                <a:solidFill>
                  <a:srgbClr val="FF5757"/>
                </a:solidFill>
                <a:latin typeface="Anca Coder"/>
              </a:rPr>
              <a:t>--Total Multiple Myeloma diagnosis</a:t>
            </a:r>
          </a:p>
          <a:p>
            <a:pPr>
              <a:lnSpc>
                <a:spcPts val="2262"/>
              </a:lnSpc>
            </a:pPr>
            <a:r>
              <a:rPr lang="en-US" sz="1338">
                <a:solidFill>
                  <a:srgbClr val="FF5757"/>
                </a:solidFill>
                <a:latin typeface="Anca Coder"/>
              </a:rPr>
              <a:t>SELECT * FROM DIAGNOSES</a:t>
            </a:r>
          </a:p>
          <a:p>
            <a:pPr>
              <a:lnSpc>
                <a:spcPts val="2262"/>
              </a:lnSpc>
            </a:pPr>
            <a:r>
              <a:rPr lang="en-US" sz="1338">
                <a:solidFill>
                  <a:srgbClr val="FF5757"/>
                </a:solidFill>
                <a:latin typeface="Anca Coder"/>
              </a:rPr>
              <a:t>JOIN INPATIENT_SPELLS</a:t>
            </a:r>
          </a:p>
          <a:p>
            <a:pPr>
              <a:lnSpc>
                <a:spcPts val="2262"/>
              </a:lnSpc>
            </a:pPr>
            <a:r>
              <a:rPr lang="en-US" sz="1338">
                <a:solidFill>
                  <a:srgbClr val="FF5757"/>
                </a:solidFill>
                <a:latin typeface="Anca Coder"/>
              </a:rPr>
              <a:t>ON DIAGNOSES.SPELL_ID = INPATIENT_SPELLS.SPELL_ID</a:t>
            </a:r>
          </a:p>
          <a:p>
            <a:pPr>
              <a:lnSpc>
                <a:spcPts val="2262"/>
              </a:lnSpc>
            </a:pPr>
            <a:r>
              <a:rPr lang="en-US" sz="1338">
                <a:solidFill>
                  <a:srgbClr val="FF5757"/>
                </a:solidFill>
                <a:latin typeface="Anca Coder"/>
              </a:rPr>
              <a:t>WHERE DIAGNOSIS LIKE 'Multiple Myeloma';</a:t>
            </a:r>
          </a:p>
          <a:p>
            <a:pPr>
              <a:lnSpc>
                <a:spcPts val="2262"/>
              </a:lnSpc>
            </a:pPr>
          </a:p>
          <a:p>
            <a:pPr>
              <a:lnSpc>
                <a:spcPts val="2262"/>
              </a:lnSpc>
            </a:pPr>
            <a:r>
              <a:rPr lang="en-US" sz="1338">
                <a:solidFill>
                  <a:srgbClr val="FF5757"/>
                </a:solidFill>
                <a:latin typeface="Anca Coder"/>
              </a:rPr>
              <a:t>--Yearly multiple Myeloma diagnosis</a:t>
            </a:r>
          </a:p>
          <a:p>
            <a:pPr>
              <a:lnSpc>
                <a:spcPts val="2262"/>
              </a:lnSpc>
            </a:pPr>
            <a:r>
              <a:rPr lang="en-US" sz="1338">
                <a:solidFill>
                  <a:srgbClr val="FF5757"/>
                </a:solidFill>
                <a:latin typeface="Anca Coder"/>
              </a:rPr>
              <a:t>SELECT YEAR(INPATIENT_SPELLS.ADMISSION_DATE) AS YEAR, COUNT(INPATIENT_SPELLS.PATIENT_ID) AS Cases FROM DIAGNOSES</a:t>
            </a:r>
          </a:p>
          <a:p>
            <a:pPr>
              <a:lnSpc>
                <a:spcPts val="2262"/>
              </a:lnSpc>
            </a:pPr>
            <a:r>
              <a:rPr lang="en-US" sz="1338">
                <a:solidFill>
                  <a:srgbClr val="FF5757"/>
                </a:solidFill>
                <a:latin typeface="Anca Coder"/>
              </a:rPr>
              <a:t>JOIN INPATIENT_SPELLS</a:t>
            </a:r>
          </a:p>
          <a:p>
            <a:pPr>
              <a:lnSpc>
                <a:spcPts val="2262"/>
              </a:lnSpc>
            </a:pPr>
            <a:r>
              <a:rPr lang="en-US" sz="1338">
                <a:solidFill>
                  <a:srgbClr val="FF5757"/>
                </a:solidFill>
                <a:latin typeface="Anca Coder"/>
              </a:rPr>
              <a:t>ON DIAGNOSES.SPELL_ID = INPATIENT_SPELLS.SPELL_ID</a:t>
            </a:r>
          </a:p>
          <a:p>
            <a:pPr>
              <a:lnSpc>
                <a:spcPts val="2262"/>
              </a:lnSpc>
            </a:pPr>
            <a:r>
              <a:rPr lang="en-US" sz="1338">
                <a:solidFill>
                  <a:srgbClr val="FF5757"/>
                </a:solidFill>
                <a:latin typeface="Anca Coder"/>
              </a:rPr>
              <a:t>WHERE DIAGNOSIS LIKE 'Multiple Myeloma'</a:t>
            </a:r>
          </a:p>
          <a:p>
            <a:pPr>
              <a:lnSpc>
                <a:spcPts val="2262"/>
              </a:lnSpc>
            </a:pPr>
            <a:r>
              <a:rPr lang="en-US" sz="1338">
                <a:solidFill>
                  <a:srgbClr val="FF5757"/>
                </a:solidFill>
                <a:latin typeface="Anca Coder"/>
              </a:rPr>
              <a:t>GROUP BY YEAR(INPATIENT_SPELLS.ADMISSION_DATE);</a:t>
            </a:r>
          </a:p>
        </p:txBody>
      </p:sp>
      <p:grpSp>
        <p:nvGrpSpPr>
          <p:cNvPr name="Group 14" id="14"/>
          <p:cNvGrpSpPr/>
          <p:nvPr/>
        </p:nvGrpSpPr>
        <p:grpSpPr>
          <a:xfrm rot="0">
            <a:off x="4528962" y="8650462"/>
            <a:ext cx="290347" cy="29034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5066D"/>
            </a:solidFill>
          </p:spPr>
        </p:sp>
        <p:sp>
          <p:nvSpPr>
            <p:cNvPr name="TextBox 16" id="16"/>
            <p:cNvSpPr txBox="true"/>
            <p:nvPr/>
          </p:nvSpPr>
          <p:spPr>
            <a:xfrm>
              <a:off x="190500" y="133350"/>
              <a:ext cx="431800" cy="488950"/>
            </a:xfrm>
            <a:prstGeom prst="rect">
              <a:avLst/>
            </a:prstGeom>
          </p:spPr>
          <p:txBody>
            <a:bodyPr anchor="ctr" rtlCol="false" tIns="50800" lIns="50800" bIns="50800" rIns="50800"/>
            <a:lstStyle/>
            <a:p>
              <a:pPr algn="ctr">
                <a:lnSpc>
                  <a:spcPts val="3719"/>
                </a:lnSpc>
              </a:pPr>
            </a:p>
          </p:txBody>
        </p:sp>
      </p:grpSp>
      <p:sp>
        <p:nvSpPr>
          <p:cNvPr name="TextBox 17" id="17"/>
          <p:cNvSpPr txBox="true"/>
          <p:nvPr/>
        </p:nvSpPr>
        <p:spPr>
          <a:xfrm rot="0">
            <a:off x="5103809" y="8621887"/>
            <a:ext cx="9821796" cy="1129951"/>
          </a:xfrm>
          <a:prstGeom prst="rect">
            <a:avLst/>
          </a:prstGeom>
        </p:spPr>
        <p:txBody>
          <a:bodyPr anchor="t" rtlCol="false" tIns="0" lIns="0" bIns="0" rIns="0">
            <a:spAutoFit/>
          </a:bodyPr>
          <a:lstStyle/>
          <a:p>
            <a:pPr>
              <a:lnSpc>
                <a:spcPts val="2294"/>
              </a:lnSpc>
            </a:pPr>
            <a:r>
              <a:rPr lang="en-US" sz="1638">
                <a:solidFill>
                  <a:srgbClr val="05066D"/>
                </a:solidFill>
                <a:latin typeface="Canva Sans Bold"/>
              </a:rPr>
              <a:t>Result</a:t>
            </a:r>
            <a:r>
              <a:rPr lang="en-US" sz="1638">
                <a:solidFill>
                  <a:srgbClr val="05066D"/>
                </a:solidFill>
                <a:latin typeface="Canva Sans"/>
              </a:rPr>
              <a:t>: </a:t>
            </a:r>
          </a:p>
          <a:p>
            <a:pPr>
              <a:lnSpc>
                <a:spcPts val="2294"/>
              </a:lnSpc>
            </a:pPr>
            <a:r>
              <a:rPr lang="en-US" sz="1638">
                <a:solidFill>
                  <a:srgbClr val="05066D"/>
                </a:solidFill>
                <a:latin typeface="Canva Sans"/>
              </a:rPr>
              <a:t>The first query retrieves all inpatient spells with a diagnosis of Multiple Myeloma.</a:t>
            </a:r>
          </a:p>
          <a:p>
            <a:pPr>
              <a:lnSpc>
                <a:spcPts val="2294"/>
              </a:lnSpc>
              <a:spcBef>
                <a:spcPct val="0"/>
              </a:spcBef>
            </a:pPr>
            <a:r>
              <a:rPr lang="en-US" sz="1638">
                <a:solidFill>
                  <a:srgbClr val="05066D"/>
                </a:solidFill>
                <a:latin typeface="Canva Sans"/>
              </a:rPr>
              <a:t>The second query provides a yearly count of distinct spells including this diagnosis, offering insights into the incidence of the disease over time.</a:t>
            </a:r>
          </a:p>
        </p:txBody>
      </p:sp>
      <p:sp>
        <p:nvSpPr>
          <p:cNvPr name="Freeform 18" id="18"/>
          <p:cNvSpPr/>
          <p:nvPr/>
        </p:nvSpPr>
        <p:spPr>
          <a:xfrm flipH="false" flipV="false" rot="0">
            <a:off x="790100" y="289211"/>
            <a:ext cx="3024000" cy="3024000"/>
          </a:xfrm>
          <a:custGeom>
            <a:avLst/>
            <a:gdLst/>
            <a:ahLst/>
            <a:cxnLst/>
            <a:rect r="r" b="b" t="t" l="l"/>
            <a:pathLst>
              <a:path h="3024000" w="3024000">
                <a:moveTo>
                  <a:pt x="0" y="0"/>
                </a:moveTo>
                <a:lnTo>
                  <a:pt x="3024000" y="0"/>
                </a:lnTo>
                <a:lnTo>
                  <a:pt x="3024000" y="3024000"/>
                </a:lnTo>
                <a:lnTo>
                  <a:pt x="0" y="3024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550550" y="4311582"/>
            <a:ext cx="5471313" cy="3704882"/>
            <a:chOff x="0" y="0"/>
            <a:chExt cx="1680103" cy="1137676"/>
          </a:xfrm>
        </p:grpSpPr>
        <p:sp>
          <p:nvSpPr>
            <p:cNvPr name="Freeform 3" id="3"/>
            <p:cNvSpPr/>
            <p:nvPr/>
          </p:nvSpPr>
          <p:spPr>
            <a:xfrm flipH="false" flipV="false" rot="0">
              <a:off x="0" y="0"/>
              <a:ext cx="1680103" cy="1137676"/>
            </a:xfrm>
            <a:custGeom>
              <a:avLst/>
              <a:gdLst/>
              <a:ahLst/>
              <a:cxnLst/>
              <a:rect r="r" b="b" t="t" l="l"/>
              <a:pathLst>
                <a:path h="1137676" w="1680103">
                  <a:moveTo>
                    <a:pt x="59430" y="0"/>
                  </a:moveTo>
                  <a:lnTo>
                    <a:pt x="1620673" y="0"/>
                  </a:lnTo>
                  <a:cubicBezTo>
                    <a:pt x="1636435" y="0"/>
                    <a:pt x="1651551" y="6261"/>
                    <a:pt x="1662696" y="17407"/>
                  </a:cubicBezTo>
                  <a:cubicBezTo>
                    <a:pt x="1673841" y="28552"/>
                    <a:pt x="1680103" y="43668"/>
                    <a:pt x="1680103" y="59430"/>
                  </a:cubicBezTo>
                  <a:lnTo>
                    <a:pt x="1680103" y="1078246"/>
                  </a:lnTo>
                  <a:cubicBezTo>
                    <a:pt x="1680103" y="1094008"/>
                    <a:pt x="1673841" y="1109124"/>
                    <a:pt x="1662696" y="1120270"/>
                  </a:cubicBezTo>
                  <a:cubicBezTo>
                    <a:pt x="1651551" y="1131415"/>
                    <a:pt x="1636435" y="1137676"/>
                    <a:pt x="1620673" y="1137676"/>
                  </a:cubicBezTo>
                  <a:lnTo>
                    <a:pt x="59430" y="1137676"/>
                  </a:lnTo>
                  <a:cubicBezTo>
                    <a:pt x="26608" y="1137676"/>
                    <a:pt x="0" y="1111068"/>
                    <a:pt x="0" y="1078246"/>
                  </a:cubicBezTo>
                  <a:lnTo>
                    <a:pt x="0" y="59430"/>
                  </a:lnTo>
                  <a:cubicBezTo>
                    <a:pt x="0" y="43668"/>
                    <a:pt x="6261" y="28552"/>
                    <a:pt x="17407" y="17407"/>
                  </a:cubicBezTo>
                  <a:cubicBezTo>
                    <a:pt x="28552" y="6261"/>
                    <a:pt x="43668" y="0"/>
                    <a:pt x="59430" y="0"/>
                  </a:cubicBezTo>
                  <a:close/>
                </a:path>
              </a:pathLst>
            </a:custGeom>
            <a:gradFill rotWithShape="true">
              <a:gsLst>
                <a:gs pos="0">
                  <a:srgbClr val="E4EEFF">
                    <a:alpha val="100000"/>
                  </a:srgbClr>
                </a:gs>
                <a:gs pos="100000">
                  <a:srgbClr val="B0C5FF">
                    <a:alpha val="100000"/>
                  </a:srgbClr>
                </a:gs>
              </a:gsLst>
              <a:lin ang="0"/>
            </a:gradFill>
            <a:ln cap="rnd">
              <a:noFill/>
              <a:prstDash val="solid"/>
              <a:round/>
            </a:ln>
          </p:spPr>
        </p:sp>
        <p:sp>
          <p:nvSpPr>
            <p:cNvPr name="TextBox 4" id="4"/>
            <p:cNvSpPr txBox="true"/>
            <p:nvPr/>
          </p:nvSpPr>
          <p:spPr>
            <a:xfrm>
              <a:off x="0" y="-47625"/>
              <a:ext cx="1680103" cy="1185301"/>
            </a:xfrm>
            <a:prstGeom prst="rect">
              <a:avLst/>
            </a:prstGeom>
          </p:spPr>
          <p:txBody>
            <a:bodyPr anchor="ctr" rtlCol="false" tIns="50800" lIns="50800" bIns="50800" rIns="50800"/>
            <a:lstStyle/>
            <a:p>
              <a:pPr algn="ctr" marL="0" indent="0" lvl="0">
                <a:lnSpc>
                  <a:spcPts val="3138"/>
                </a:lnSpc>
                <a:spcBef>
                  <a:spcPct val="0"/>
                </a:spcBef>
              </a:pPr>
            </a:p>
          </p:txBody>
        </p:sp>
      </p:grpSp>
      <p:sp>
        <p:nvSpPr>
          <p:cNvPr name="Freeform 5" id="5"/>
          <p:cNvSpPr/>
          <p:nvPr/>
        </p:nvSpPr>
        <p:spPr>
          <a:xfrm flipH="false" flipV="false" rot="0">
            <a:off x="-5333475" y="-8024716"/>
            <a:ext cx="11355339" cy="11355339"/>
          </a:xfrm>
          <a:custGeom>
            <a:avLst/>
            <a:gdLst/>
            <a:ahLst/>
            <a:cxnLst/>
            <a:rect r="r" b="b" t="t" l="l"/>
            <a:pathLst>
              <a:path h="11355339" w="11355339">
                <a:moveTo>
                  <a:pt x="0" y="0"/>
                </a:moveTo>
                <a:lnTo>
                  <a:pt x="11355338" y="0"/>
                </a:lnTo>
                <a:lnTo>
                  <a:pt x="11355338" y="11355339"/>
                </a:lnTo>
                <a:lnTo>
                  <a:pt x="0" y="1135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408343" y="4311582"/>
            <a:ext cx="5471313" cy="3704882"/>
            <a:chOff x="0" y="0"/>
            <a:chExt cx="1680103" cy="1137676"/>
          </a:xfrm>
        </p:grpSpPr>
        <p:sp>
          <p:nvSpPr>
            <p:cNvPr name="Freeform 7" id="7"/>
            <p:cNvSpPr/>
            <p:nvPr/>
          </p:nvSpPr>
          <p:spPr>
            <a:xfrm flipH="false" flipV="false" rot="0">
              <a:off x="0" y="0"/>
              <a:ext cx="1680103" cy="1137676"/>
            </a:xfrm>
            <a:custGeom>
              <a:avLst/>
              <a:gdLst/>
              <a:ahLst/>
              <a:cxnLst/>
              <a:rect r="r" b="b" t="t" l="l"/>
              <a:pathLst>
                <a:path h="1137676" w="1680103">
                  <a:moveTo>
                    <a:pt x="59430" y="0"/>
                  </a:moveTo>
                  <a:lnTo>
                    <a:pt x="1620673" y="0"/>
                  </a:lnTo>
                  <a:cubicBezTo>
                    <a:pt x="1636435" y="0"/>
                    <a:pt x="1651551" y="6261"/>
                    <a:pt x="1662696" y="17407"/>
                  </a:cubicBezTo>
                  <a:cubicBezTo>
                    <a:pt x="1673841" y="28552"/>
                    <a:pt x="1680103" y="43668"/>
                    <a:pt x="1680103" y="59430"/>
                  </a:cubicBezTo>
                  <a:lnTo>
                    <a:pt x="1680103" y="1078246"/>
                  </a:lnTo>
                  <a:cubicBezTo>
                    <a:pt x="1680103" y="1094008"/>
                    <a:pt x="1673841" y="1109124"/>
                    <a:pt x="1662696" y="1120270"/>
                  </a:cubicBezTo>
                  <a:cubicBezTo>
                    <a:pt x="1651551" y="1131415"/>
                    <a:pt x="1636435" y="1137676"/>
                    <a:pt x="1620673" y="1137676"/>
                  </a:cubicBezTo>
                  <a:lnTo>
                    <a:pt x="59430" y="1137676"/>
                  </a:lnTo>
                  <a:cubicBezTo>
                    <a:pt x="26608" y="1137676"/>
                    <a:pt x="0" y="1111068"/>
                    <a:pt x="0" y="1078246"/>
                  </a:cubicBezTo>
                  <a:lnTo>
                    <a:pt x="0" y="59430"/>
                  </a:lnTo>
                  <a:cubicBezTo>
                    <a:pt x="0" y="43668"/>
                    <a:pt x="6261" y="28552"/>
                    <a:pt x="17407" y="17407"/>
                  </a:cubicBezTo>
                  <a:cubicBezTo>
                    <a:pt x="28552" y="6261"/>
                    <a:pt x="43668" y="0"/>
                    <a:pt x="59430" y="0"/>
                  </a:cubicBezTo>
                  <a:close/>
                </a:path>
              </a:pathLst>
            </a:custGeom>
            <a:gradFill rotWithShape="true">
              <a:gsLst>
                <a:gs pos="0">
                  <a:srgbClr val="E4EEFF">
                    <a:alpha val="100000"/>
                  </a:srgbClr>
                </a:gs>
                <a:gs pos="100000">
                  <a:srgbClr val="B0C5FF">
                    <a:alpha val="100000"/>
                  </a:srgbClr>
                </a:gs>
              </a:gsLst>
              <a:lin ang="0"/>
            </a:gradFill>
            <a:ln cap="rnd">
              <a:noFill/>
              <a:prstDash val="solid"/>
              <a:round/>
            </a:ln>
          </p:spPr>
        </p:sp>
        <p:sp>
          <p:nvSpPr>
            <p:cNvPr name="TextBox 8" id="8"/>
            <p:cNvSpPr txBox="true"/>
            <p:nvPr/>
          </p:nvSpPr>
          <p:spPr>
            <a:xfrm>
              <a:off x="0" y="-47625"/>
              <a:ext cx="1680103" cy="1185301"/>
            </a:xfrm>
            <a:prstGeom prst="rect">
              <a:avLst/>
            </a:prstGeom>
          </p:spPr>
          <p:txBody>
            <a:bodyPr anchor="ctr" rtlCol="false" tIns="50800" lIns="50800" bIns="50800" rIns="50800"/>
            <a:lstStyle/>
            <a:p>
              <a:pPr algn="ctr" marL="0" indent="0" lvl="0">
                <a:lnSpc>
                  <a:spcPts val="3138"/>
                </a:lnSpc>
                <a:spcBef>
                  <a:spcPct val="0"/>
                </a:spcBef>
              </a:pPr>
            </a:p>
          </p:txBody>
        </p:sp>
      </p:grpSp>
      <p:sp>
        <p:nvSpPr>
          <p:cNvPr name="Freeform 9" id="9"/>
          <p:cNvSpPr/>
          <p:nvPr/>
        </p:nvSpPr>
        <p:spPr>
          <a:xfrm flipH="false" flipV="false" rot="0">
            <a:off x="12904244" y="6732736"/>
            <a:ext cx="11355339" cy="11355339"/>
          </a:xfrm>
          <a:custGeom>
            <a:avLst/>
            <a:gdLst/>
            <a:ahLst/>
            <a:cxnLst/>
            <a:rect r="r" b="b" t="t" l="l"/>
            <a:pathLst>
              <a:path h="11355339" w="11355339">
                <a:moveTo>
                  <a:pt x="0" y="0"/>
                </a:moveTo>
                <a:lnTo>
                  <a:pt x="11355339" y="0"/>
                </a:lnTo>
                <a:lnTo>
                  <a:pt x="11355339" y="11355339"/>
                </a:lnTo>
                <a:lnTo>
                  <a:pt x="0" y="1135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2266137" y="4311582"/>
            <a:ext cx="5471313" cy="3704882"/>
            <a:chOff x="0" y="0"/>
            <a:chExt cx="1680103" cy="1137676"/>
          </a:xfrm>
        </p:grpSpPr>
        <p:sp>
          <p:nvSpPr>
            <p:cNvPr name="Freeform 11" id="11"/>
            <p:cNvSpPr/>
            <p:nvPr/>
          </p:nvSpPr>
          <p:spPr>
            <a:xfrm flipH="false" flipV="false" rot="0">
              <a:off x="0" y="0"/>
              <a:ext cx="1680103" cy="1137676"/>
            </a:xfrm>
            <a:custGeom>
              <a:avLst/>
              <a:gdLst/>
              <a:ahLst/>
              <a:cxnLst/>
              <a:rect r="r" b="b" t="t" l="l"/>
              <a:pathLst>
                <a:path h="1137676" w="1680103">
                  <a:moveTo>
                    <a:pt x="59430" y="0"/>
                  </a:moveTo>
                  <a:lnTo>
                    <a:pt x="1620673" y="0"/>
                  </a:lnTo>
                  <a:cubicBezTo>
                    <a:pt x="1636435" y="0"/>
                    <a:pt x="1651551" y="6261"/>
                    <a:pt x="1662696" y="17407"/>
                  </a:cubicBezTo>
                  <a:cubicBezTo>
                    <a:pt x="1673841" y="28552"/>
                    <a:pt x="1680103" y="43668"/>
                    <a:pt x="1680103" y="59430"/>
                  </a:cubicBezTo>
                  <a:lnTo>
                    <a:pt x="1680103" y="1078246"/>
                  </a:lnTo>
                  <a:cubicBezTo>
                    <a:pt x="1680103" y="1094008"/>
                    <a:pt x="1673841" y="1109124"/>
                    <a:pt x="1662696" y="1120270"/>
                  </a:cubicBezTo>
                  <a:cubicBezTo>
                    <a:pt x="1651551" y="1131415"/>
                    <a:pt x="1636435" y="1137676"/>
                    <a:pt x="1620673" y="1137676"/>
                  </a:cubicBezTo>
                  <a:lnTo>
                    <a:pt x="59430" y="1137676"/>
                  </a:lnTo>
                  <a:cubicBezTo>
                    <a:pt x="26608" y="1137676"/>
                    <a:pt x="0" y="1111068"/>
                    <a:pt x="0" y="1078246"/>
                  </a:cubicBezTo>
                  <a:lnTo>
                    <a:pt x="0" y="59430"/>
                  </a:lnTo>
                  <a:cubicBezTo>
                    <a:pt x="0" y="43668"/>
                    <a:pt x="6261" y="28552"/>
                    <a:pt x="17407" y="17407"/>
                  </a:cubicBezTo>
                  <a:cubicBezTo>
                    <a:pt x="28552" y="6261"/>
                    <a:pt x="43668" y="0"/>
                    <a:pt x="59430" y="0"/>
                  </a:cubicBezTo>
                  <a:close/>
                </a:path>
              </a:pathLst>
            </a:custGeom>
            <a:gradFill rotWithShape="true">
              <a:gsLst>
                <a:gs pos="0">
                  <a:srgbClr val="E4EEFF">
                    <a:alpha val="100000"/>
                  </a:srgbClr>
                </a:gs>
                <a:gs pos="100000">
                  <a:srgbClr val="B0C5FF">
                    <a:alpha val="100000"/>
                  </a:srgbClr>
                </a:gs>
              </a:gsLst>
              <a:lin ang="0"/>
            </a:gradFill>
            <a:ln cap="rnd">
              <a:noFill/>
              <a:prstDash val="solid"/>
              <a:round/>
            </a:ln>
          </p:spPr>
        </p:sp>
        <p:sp>
          <p:nvSpPr>
            <p:cNvPr name="TextBox 12" id="12"/>
            <p:cNvSpPr txBox="true"/>
            <p:nvPr/>
          </p:nvSpPr>
          <p:spPr>
            <a:xfrm>
              <a:off x="0" y="-47625"/>
              <a:ext cx="1680103" cy="1185301"/>
            </a:xfrm>
            <a:prstGeom prst="rect">
              <a:avLst/>
            </a:prstGeom>
          </p:spPr>
          <p:txBody>
            <a:bodyPr anchor="ctr" rtlCol="false" tIns="50800" lIns="50800" bIns="50800" rIns="50800"/>
            <a:lstStyle/>
            <a:p>
              <a:pPr algn="ctr" marL="0" indent="0" lvl="0">
                <a:lnSpc>
                  <a:spcPts val="3138"/>
                </a:lnSpc>
                <a:spcBef>
                  <a:spcPct val="0"/>
                </a:spcBef>
              </a:pPr>
            </a:p>
          </p:txBody>
        </p:sp>
      </p:grpSp>
      <p:grpSp>
        <p:nvGrpSpPr>
          <p:cNvPr name="Group 13" id="13"/>
          <p:cNvGrpSpPr/>
          <p:nvPr/>
        </p:nvGrpSpPr>
        <p:grpSpPr>
          <a:xfrm rot="0">
            <a:off x="2481797" y="3507172"/>
            <a:ext cx="1608820" cy="160882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66D"/>
            </a:solidFill>
            <a:ln cap="sq">
              <a:no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marL="0" indent="0" lvl="0">
                <a:lnSpc>
                  <a:spcPts val="3138"/>
                </a:lnSpc>
                <a:spcBef>
                  <a:spcPct val="0"/>
                </a:spcBef>
              </a:pPr>
            </a:p>
          </p:txBody>
        </p:sp>
      </p:grpSp>
      <p:grpSp>
        <p:nvGrpSpPr>
          <p:cNvPr name="Group 16" id="16"/>
          <p:cNvGrpSpPr/>
          <p:nvPr/>
        </p:nvGrpSpPr>
        <p:grpSpPr>
          <a:xfrm rot="0">
            <a:off x="8339590" y="3507172"/>
            <a:ext cx="1608820" cy="160882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66D"/>
            </a:solidFill>
            <a:ln cap="sq">
              <a:noFill/>
              <a:prstDash val="solid"/>
              <a:miter/>
            </a:ln>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marL="0" indent="0" lvl="0">
                <a:lnSpc>
                  <a:spcPts val="3138"/>
                </a:lnSpc>
                <a:spcBef>
                  <a:spcPct val="0"/>
                </a:spcBef>
              </a:pPr>
            </a:p>
          </p:txBody>
        </p:sp>
      </p:grpSp>
      <p:grpSp>
        <p:nvGrpSpPr>
          <p:cNvPr name="Group 19" id="19"/>
          <p:cNvGrpSpPr/>
          <p:nvPr/>
        </p:nvGrpSpPr>
        <p:grpSpPr>
          <a:xfrm rot="0">
            <a:off x="14197383" y="3507172"/>
            <a:ext cx="1608820" cy="160882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66D"/>
            </a:solidFill>
            <a:ln cap="sq">
              <a:no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marL="0" indent="0" lvl="0">
                <a:lnSpc>
                  <a:spcPts val="3138"/>
                </a:lnSpc>
                <a:spcBef>
                  <a:spcPct val="0"/>
                </a:spcBef>
              </a:pPr>
            </a:p>
          </p:txBody>
        </p:sp>
      </p:grpSp>
      <p:sp>
        <p:nvSpPr>
          <p:cNvPr name="Freeform 22" id="22"/>
          <p:cNvSpPr/>
          <p:nvPr/>
        </p:nvSpPr>
        <p:spPr>
          <a:xfrm flipH="false" flipV="false" rot="0">
            <a:off x="14508557" y="3841258"/>
            <a:ext cx="1010708" cy="940649"/>
          </a:xfrm>
          <a:custGeom>
            <a:avLst/>
            <a:gdLst/>
            <a:ahLst/>
            <a:cxnLst/>
            <a:rect r="r" b="b" t="t" l="l"/>
            <a:pathLst>
              <a:path h="940649" w="1010708">
                <a:moveTo>
                  <a:pt x="0" y="0"/>
                </a:moveTo>
                <a:lnTo>
                  <a:pt x="1010707" y="0"/>
                </a:lnTo>
                <a:lnTo>
                  <a:pt x="1010707" y="940649"/>
                </a:lnTo>
                <a:lnTo>
                  <a:pt x="0" y="9406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8657722" y="3833262"/>
            <a:ext cx="972555" cy="956641"/>
          </a:xfrm>
          <a:custGeom>
            <a:avLst/>
            <a:gdLst/>
            <a:ahLst/>
            <a:cxnLst/>
            <a:rect r="r" b="b" t="t" l="l"/>
            <a:pathLst>
              <a:path h="956641" w="972555">
                <a:moveTo>
                  <a:pt x="0" y="0"/>
                </a:moveTo>
                <a:lnTo>
                  <a:pt x="972556" y="0"/>
                </a:lnTo>
                <a:lnTo>
                  <a:pt x="972556" y="956641"/>
                </a:lnTo>
                <a:lnTo>
                  <a:pt x="0" y="9566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2858238" y="3746465"/>
            <a:ext cx="921206" cy="1130234"/>
          </a:xfrm>
          <a:custGeom>
            <a:avLst/>
            <a:gdLst/>
            <a:ahLst/>
            <a:cxnLst/>
            <a:rect r="r" b="b" t="t" l="l"/>
            <a:pathLst>
              <a:path h="1130234" w="921206">
                <a:moveTo>
                  <a:pt x="0" y="0"/>
                </a:moveTo>
                <a:lnTo>
                  <a:pt x="921205" y="0"/>
                </a:lnTo>
                <a:lnTo>
                  <a:pt x="921205" y="1130234"/>
                </a:lnTo>
                <a:lnTo>
                  <a:pt x="0" y="11302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4338955" y="1633971"/>
            <a:ext cx="10088309" cy="1402476"/>
          </a:xfrm>
          <a:prstGeom prst="rect">
            <a:avLst/>
          </a:prstGeom>
        </p:spPr>
        <p:txBody>
          <a:bodyPr anchor="t" rtlCol="false" tIns="0" lIns="0" bIns="0" rIns="0">
            <a:spAutoFit/>
          </a:bodyPr>
          <a:lstStyle/>
          <a:p>
            <a:pPr algn="ctr" marL="0" indent="0" lvl="0">
              <a:lnSpc>
                <a:spcPts val="10898"/>
              </a:lnSpc>
              <a:spcBef>
                <a:spcPct val="0"/>
              </a:spcBef>
            </a:pPr>
            <a:r>
              <a:rPr lang="en-US" sz="7784">
                <a:solidFill>
                  <a:srgbClr val="05066D"/>
                </a:solidFill>
                <a:latin typeface="Poppins Ultra-Bold"/>
              </a:rPr>
              <a:t>Crohn’s Disease</a:t>
            </a:r>
          </a:p>
        </p:txBody>
      </p:sp>
      <p:sp>
        <p:nvSpPr>
          <p:cNvPr name="TextBox 26" id="26"/>
          <p:cNvSpPr txBox="true"/>
          <p:nvPr/>
        </p:nvSpPr>
        <p:spPr>
          <a:xfrm rot="0">
            <a:off x="6776104" y="5160055"/>
            <a:ext cx="4990841" cy="2148960"/>
          </a:xfrm>
          <a:prstGeom prst="rect">
            <a:avLst/>
          </a:prstGeom>
        </p:spPr>
        <p:txBody>
          <a:bodyPr anchor="t" rtlCol="false" tIns="0" lIns="0" bIns="0" rIns="0">
            <a:spAutoFit/>
          </a:bodyPr>
          <a:lstStyle/>
          <a:p>
            <a:pPr algn="ctr">
              <a:lnSpc>
                <a:spcPts val="5096"/>
              </a:lnSpc>
            </a:pPr>
            <a:r>
              <a:rPr lang="en-US" sz="2038">
                <a:solidFill>
                  <a:srgbClr val="05066D"/>
                </a:solidFill>
                <a:latin typeface="Canva Sans Bold"/>
              </a:rPr>
              <a:t>T</a:t>
            </a:r>
            <a:r>
              <a:rPr lang="en-US" sz="2038">
                <a:solidFill>
                  <a:srgbClr val="05066D"/>
                </a:solidFill>
                <a:latin typeface="Canva Sans Bold"/>
              </a:rPr>
              <a:t>esting</a:t>
            </a:r>
          </a:p>
          <a:p>
            <a:pPr algn="ctr">
              <a:lnSpc>
                <a:spcPts val="2854"/>
              </a:lnSpc>
              <a:spcBef>
                <a:spcPct val="0"/>
              </a:spcBef>
            </a:pPr>
            <a:r>
              <a:rPr lang="en-US" sz="2038">
                <a:solidFill>
                  <a:srgbClr val="05066D"/>
                </a:solidFill>
                <a:latin typeface="Canva Sans"/>
              </a:rPr>
              <a:t>Diagnosis involves a combination of medical history, physical examination, laboratory tests, imaging studies, and sometimes biopsy of affected tissues.</a:t>
            </a:r>
          </a:p>
        </p:txBody>
      </p:sp>
      <p:sp>
        <p:nvSpPr>
          <p:cNvPr name="TextBox 27" id="27"/>
          <p:cNvSpPr txBox="true"/>
          <p:nvPr/>
        </p:nvSpPr>
        <p:spPr>
          <a:xfrm rot="0">
            <a:off x="12761423" y="5160055"/>
            <a:ext cx="4480741" cy="2510910"/>
          </a:xfrm>
          <a:prstGeom prst="rect">
            <a:avLst/>
          </a:prstGeom>
        </p:spPr>
        <p:txBody>
          <a:bodyPr anchor="t" rtlCol="false" tIns="0" lIns="0" bIns="0" rIns="0">
            <a:spAutoFit/>
          </a:bodyPr>
          <a:lstStyle/>
          <a:p>
            <a:pPr algn="ctr">
              <a:lnSpc>
                <a:spcPts val="5096"/>
              </a:lnSpc>
            </a:pPr>
            <a:r>
              <a:rPr lang="en-US" sz="2038">
                <a:solidFill>
                  <a:srgbClr val="05066D"/>
                </a:solidFill>
                <a:latin typeface="Canva Sans Bold"/>
              </a:rPr>
              <a:t>Target</a:t>
            </a:r>
          </a:p>
          <a:p>
            <a:pPr algn="ctr">
              <a:lnSpc>
                <a:spcPts val="2854"/>
              </a:lnSpc>
              <a:spcBef>
                <a:spcPct val="0"/>
              </a:spcBef>
            </a:pPr>
            <a:r>
              <a:rPr lang="en-US" sz="2038">
                <a:solidFill>
                  <a:srgbClr val="05066D"/>
                </a:solidFill>
                <a:latin typeface="Canva Sans"/>
              </a:rPr>
              <a:t>Analysis to identify immunocompromised Crohn’s Disease patients to provide them with urgent medical advice regarding COVID-19 precautions.</a:t>
            </a:r>
          </a:p>
        </p:txBody>
      </p:sp>
      <p:sp>
        <p:nvSpPr>
          <p:cNvPr name="TextBox 28" id="28"/>
          <p:cNvSpPr txBox="true"/>
          <p:nvPr/>
        </p:nvSpPr>
        <p:spPr>
          <a:xfrm rot="0">
            <a:off x="833295" y="5321980"/>
            <a:ext cx="4969587" cy="2529491"/>
          </a:xfrm>
          <a:prstGeom prst="rect">
            <a:avLst/>
          </a:prstGeom>
        </p:spPr>
        <p:txBody>
          <a:bodyPr anchor="t" rtlCol="false" tIns="0" lIns="0" bIns="0" rIns="0">
            <a:spAutoFit/>
          </a:bodyPr>
          <a:lstStyle/>
          <a:p>
            <a:pPr algn="ctr">
              <a:lnSpc>
                <a:spcPts val="2854"/>
              </a:lnSpc>
              <a:spcBef>
                <a:spcPct val="0"/>
              </a:spcBef>
            </a:pPr>
            <a:r>
              <a:rPr lang="en-US" sz="2038">
                <a:solidFill>
                  <a:srgbClr val="05066D"/>
                </a:solidFill>
                <a:latin typeface="Canva Sans"/>
              </a:rPr>
              <a:t>Crohn’s Disease is a chronic inflammatory bowel disease that affects any part of the gastrointestinal tract. It leads to inflammation, ulcers, and other complications, causing symptoms such as abdominal pain, diarrhoea, weight loss, and fatigue.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DAGBK9aiPgQ</dc:identifier>
  <dcterms:modified xsi:type="dcterms:W3CDTF">2011-08-01T06:04:30Z</dcterms:modified>
  <cp:revision>1</cp:revision>
  <dc:title>Utilizing SQL for Clinical Data Analysis</dc:title>
</cp:coreProperties>
</file>